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19" r:id="rId1"/>
  </p:sldMasterIdLst>
  <p:notesMasterIdLst>
    <p:notesMasterId r:id="rId31"/>
  </p:notesMasterIdLst>
  <p:sldIdLst>
    <p:sldId id="256" r:id="rId2"/>
    <p:sldId id="257" r:id="rId3"/>
    <p:sldId id="267"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71" r:id="rId28"/>
    <p:sldId id="298"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ECD0F-E236-47D9-BC99-19AD30025177}" type="datetimeFigureOut">
              <a:rPr lang="en-IN" smtClean="0"/>
              <a:t>06-03-2021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A635B-92F4-4773-BED0-0F522631765D}" type="slidenum">
              <a:rPr lang="en-IN" smtClean="0"/>
              <a:t>‹#›</a:t>
            </a:fld>
            <a:endParaRPr lang="en-IN"/>
          </a:p>
        </p:txBody>
      </p:sp>
    </p:spTree>
    <p:extLst>
      <p:ext uri="{BB962C8B-B14F-4D97-AF65-F5344CB8AC3E}">
        <p14:creationId xmlns:p14="http://schemas.microsoft.com/office/powerpoint/2010/main" val="4401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a:t>
            </a:fld>
            <a:endParaRPr lang="en-IN"/>
          </a:p>
        </p:txBody>
      </p:sp>
    </p:spTree>
    <p:extLst>
      <p:ext uri="{BB962C8B-B14F-4D97-AF65-F5344CB8AC3E}">
        <p14:creationId xmlns:p14="http://schemas.microsoft.com/office/powerpoint/2010/main" val="3158480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10</a:t>
            </a:fld>
            <a:endParaRPr lang="en-IN"/>
          </a:p>
        </p:txBody>
      </p:sp>
    </p:spTree>
    <p:extLst>
      <p:ext uri="{BB962C8B-B14F-4D97-AF65-F5344CB8AC3E}">
        <p14:creationId xmlns:p14="http://schemas.microsoft.com/office/powerpoint/2010/main" val="339896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11</a:t>
            </a:fld>
            <a:endParaRPr lang="en-IN"/>
          </a:p>
        </p:txBody>
      </p:sp>
    </p:spTree>
    <p:extLst>
      <p:ext uri="{BB962C8B-B14F-4D97-AF65-F5344CB8AC3E}">
        <p14:creationId xmlns:p14="http://schemas.microsoft.com/office/powerpoint/2010/main" val="104924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12</a:t>
            </a:fld>
            <a:endParaRPr lang="en-IN"/>
          </a:p>
        </p:txBody>
      </p:sp>
    </p:spTree>
    <p:extLst>
      <p:ext uri="{BB962C8B-B14F-4D97-AF65-F5344CB8AC3E}">
        <p14:creationId xmlns:p14="http://schemas.microsoft.com/office/powerpoint/2010/main" val="211487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13</a:t>
            </a:fld>
            <a:endParaRPr lang="en-IN"/>
          </a:p>
        </p:txBody>
      </p:sp>
    </p:spTree>
    <p:extLst>
      <p:ext uri="{BB962C8B-B14F-4D97-AF65-F5344CB8AC3E}">
        <p14:creationId xmlns:p14="http://schemas.microsoft.com/office/powerpoint/2010/main" val="392174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14</a:t>
            </a:fld>
            <a:endParaRPr lang="en-IN"/>
          </a:p>
        </p:txBody>
      </p:sp>
    </p:spTree>
    <p:extLst>
      <p:ext uri="{BB962C8B-B14F-4D97-AF65-F5344CB8AC3E}">
        <p14:creationId xmlns:p14="http://schemas.microsoft.com/office/powerpoint/2010/main" val="217559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15</a:t>
            </a:fld>
            <a:endParaRPr lang="en-IN"/>
          </a:p>
        </p:txBody>
      </p:sp>
    </p:spTree>
    <p:extLst>
      <p:ext uri="{BB962C8B-B14F-4D97-AF65-F5344CB8AC3E}">
        <p14:creationId xmlns:p14="http://schemas.microsoft.com/office/powerpoint/2010/main" val="3071811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16</a:t>
            </a:fld>
            <a:endParaRPr lang="en-IN"/>
          </a:p>
        </p:txBody>
      </p:sp>
    </p:spTree>
    <p:extLst>
      <p:ext uri="{BB962C8B-B14F-4D97-AF65-F5344CB8AC3E}">
        <p14:creationId xmlns:p14="http://schemas.microsoft.com/office/powerpoint/2010/main" val="207648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17</a:t>
            </a:fld>
            <a:endParaRPr lang="en-IN"/>
          </a:p>
        </p:txBody>
      </p:sp>
    </p:spTree>
    <p:extLst>
      <p:ext uri="{BB962C8B-B14F-4D97-AF65-F5344CB8AC3E}">
        <p14:creationId xmlns:p14="http://schemas.microsoft.com/office/powerpoint/2010/main" val="3550426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18</a:t>
            </a:fld>
            <a:endParaRPr lang="en-IN"/>
          </a:p>
        </p:txBody>
      </p:sp>
    </p:spTree>
    <p:extLst>
      <p:ext uri="{BB962C8B-B14F-4D97-AF65-F5344CB8AC3E}">
        <p14:creationId xmlns:p14="http://schemas.microsoft.com/office/powerpoint/2010/main" val="340970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19</a:t>
            </a:fld>
            <a:endParaRPr lang="en-IN"/>
          </a:p>
        </p:txBody>
      </p:sp>
    </p:spTree>
    <p:extLst>
      <p:ext uri="{BB962C8B-B14F-4D97-AF65-F5344CB8AC3E}">
        <p14:creationId xmlns:p14="http://schemas.microsoft.com/office/powerpoint/2010/main" val="17317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a:t>
            </a:fld>
            <a:endParaRPr lang="en-IN"/>
          </a:p>
        </p:txBody>
      </p:sp>
    </p:spTree>
    <p:extLst>
      <p:ext uri="{BB962C8B-B14F-4D97-AF65-F5344CB8AC3E}">
        <p14:creationId xmlns:p14="http://schemas.microsoft.com/office/powerpoint/2010/main" val="148844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20</a:t>
            </a:fld>
            <a:endParaRPr lang="en-IN"/>
          </a:p>
        </p:txBody>
      </p:sp>
    </p:spTree>
    <p:extLst>
      <p:ext uri="{BB962C8B-B14F-4D97-AF65-F5344CB8AC3E}">
        <p14:creationId xmlns:p14="http://schemas.microsoft.com/office/powerpoint/2010/main" val="42355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21</a:t>
            </a:fld>
            <a:endParaRPr lang="en-IN"/>
          </a:p>
        </p:txBody>
      </p:sp>
    </p:spTree>
    <p:extLst>
      <p:ext uri="{BB962C8B-B14F-4D97-AF65-F5344CB8AC3E}">
        <p14:creationId xmlns:p14="http://schemas.microsoft.com/office/powerpoint/2010/main" val="466271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22</a:t>
            </a:fld>
            <a:endParaRPr lang="en-IN"/>
          </a:p>
        </p:txBody>
      </p:sp>
    </p:spTree>
    <p:extLst>
      <p:ext uri="{BB962C8B-B14F-4D97-AF65-F5344CB8AC3E}">
        <p14:creationId xmlns:p14="http://schemas.microsoft.com/office/powerpoint/2010/main" val="3963011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23</a:t>
            </a:fld>
            <a:endParaRPr lang="en-IN"/>
          </a:p>
        </p:txBody>
      </p:sp>
    </p:spTree>
    <p:extLst>
      <p:ext uri="{BB962C8B-B14F-4D97-AF65-F5344CB8AC3E}">
        <p14:creationId xmlns:p14="http://schemas.microsoft.com/office/powerpoint/2010/main" val="368977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24</a:t>
            </a:fld>
            <a:endParaRPr lang="en-IN"/>
          </a:p>
        </p:txBody>
      </p:sp>
    </p:spTree>
    <p:extLst>
      <p:ext uri="{BB962C8B-B14F-4D97-AF65-F5344CB8AC3E}">
        <p14:creationId xmlns:p14="http://schemas.microsoft.com/office/powerpoint/2010/main" val="1373249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25</a:t>
            </a:fld>
            <a:endParaRPr lang="en-IN"/>
          </a:p>
        </p:txBody>
      </p:sp>
    </p:spTree>
    <p:extLst>
      <p:ext uri="{BB962C8B-B14F-4D97-AF65-F5344CB8AC3E}">
        <p14:creationId xmlns:p14="http://schemas.microsoft.com/office/powerpoint/2010/main" val="4218507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26</a:t>
            </a:fld>
            <a:endParaRPr lang="en-IN"/>
          </a:p>
        </p:txBody>
      </p:sp>
    </p:spTree>
    <p:extLst>
      <p:ext uri="{BB962C8B-B14F-4D97-AF65-F5344CB8AC3E}">
        <p14:creationId xmlns:p14="http://schemas.microsoft.com/office/powerpoint/2010/main" val="1805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27</a:t>
            </a:fld>
            <a:endParaRPr lang="en-IN"/>
          </a:p>
        </p:txBody>
      </p:sp>
    </p:spTree>
    <p:extLst>
      <p:ext uri="{BB962C8B-B14F-4D97-AF65-F5344CB8AC3E}">
        <p14:creationId xmlns:p14="http://schemas.microsoft.com/office/powerpoint/2010/main" val="426424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28</a:t>
            </a:fld>
            <a:endParaRPr lang="en-IN"/>
          </a:p>
        </p:txBody>
      </p:sp>
    </p:spTree>
    <p:extLst>
      <p:ext uri="{BB962C8B-B14F-4D97-AF65-F5344CB8AC3E}">
        <p14:creationId xmlns:p14="http://schemas.microsoft.com/office/powerpoint/2010/main" val="101747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29</a:t>
            </a:fld>
            <a:endParaRPr lang="en-IN"/>
          </a:p>
        </p:txBody>
      </p:sp>
    </p:spTree>
    <p:extLst>
      <p:ext uri="{BB962C8B-B14F-4D97-AF65-F5344CB8AC3E}">
        <p14:creationId xmlns:p14="http://schemas.microsoft.com/office/powerpoint/2010/main" val="4093789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3</a:t>
            </a:fld>
            <a:endParaRPr lang="en-IN"/>
          </a:p>
        </p:txBody>
      </p:sp>
    </p:spTree>
    <p:extLst>
      <p:ext uri="{BB962C8B-B14F-4D97-AF65-F5344CB8AC3E}">
        <p14:creationId xmlns:p14="http://schemas.microsoft.com/office/powerpoint/2010/main" val="401143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4</a:t>
            </a:fld>
            <a:endParaRPr lang="en-IN"/>
          </a:p>
        </p:txBody>
      </p:sp>
    </p:spTree>
    <p:extLst>
      <p:ext uri="{BB962C8B-B14F-4D97-AF65-F5344CB8AC3E}">
        <p14:creationId xmlns:p14="http://schemas.microsoft.com/office/powerpoint/2010/main" val="358587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5</a:t>
            </a:fld>
            <a:endParaRPr lang="en-IN"/>
          </a:p>
        </p:txBody>
      </p:sp>
    </p:spTree>
    <p:extLst>
      <p:ext uri="{BB962C8B-B14F-4D97-AF65-F5344CB8AC3E}">
        <p14:creationId xmlns:p14="http://schemas.microsoft.com/office/powerpoint/2010/main" val="27670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6</a:t>
            </a:fld>
            <a:endParaRPr lang="en-IN"/>
          </a:p>
        </p:txBody>
      </p:sp>
    </p:spTree>
    <p:extLst>
      <p:ext uri="{BB962C8B-B14F-4D97-AF65-F5344CB8AC3E}">
        <p14:creationId xmlns:p14="http://schemas.microsoft.com/office/powerpoint/2010/main" val="2488890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7</a:t>
            </a:fld>
            <a:endParaRPr lang="en-IN"/>
          </a:p>
        </p:txBody>
      </p:sp>
    </p:spTree>
    <p:extLst>
      <p:ext uri="{BB962C8B-B14F-4D97-AF65-F5344CB8AC3E}">
        <p14:creationId xmlns:p14="http://schemas.microsoft.com/office/powerpoint/2010/main" val="2125620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8</a:t>
            </a:fld>
            <a:endParaRPr lang="en-IN"/>
          </a:p>
        </p:txBody>
      </p:sp>
    </p:spTree>
    <p:extLst>
      <p:ext uri="{BB962C8B-B14F-4D97-AF65-F5344CB8AC3E}">
        <p14:creationId xmlns:p14="http://schemas.microsoft.com/office/powerpoint/2010/main" val="397054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BA635B-92F4-4773-BED0-0F522631765D}" type="slidenum">
              <a:rPr lang="en-IN" smtClean="0"/>
              <a:t>9</a:t>
            </a:fld>
            <a:endParaRPr lang="en-IN"/>
          </a:p>
        </p:txBody>
      </p:sp>
    </p:spTree>
    <p:extLst>
      <p:ext uri="{BB962C8B-B14F-4D97-AF65-F5344CB8AC3E}">
        <p14:creationId xmlns:p14="http://schemas.microsoft.com/office/powerpoint/2010/main" val="360947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864D10E8-BDF0-4BFE-AA20-F004DCBFD0DF}" type="datetime1">
              <a:rPr lang="en-IN" smtClean="0"/>
              <a:t>06-03-2021</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IN" smtClean="0"/>
              <a:t>M.Com. Accountancy - Group 8</a:t>
            </a:r>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A96C13BE-FF34-4037-BF11-D74011518698}"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89012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624D99-9512-4629-A50D-B2669278CCB6}" type="datetime1">
              <a:rPr lang="en-IN" smtClean="0"/>
              <a:t>06-03-2021</a:t>
            </a:fld>
            <a:endParaRPr lang="en-IN"/>
          </a:p>
        </p:txBody>
      </p:sp>
      <p:sp>
        <p:nvSpPr>
          <p:cNvPr id="5" name="Footer Placeholder 4"/>
          <p:cNvSpPr>
            <a:spLocks noGrp="1"/>
          </p:cNvSpPr>
          <p:nvPr>
            <p:ph type="ftr" sz="quarter" idx="11"/>
          </p:nvPr>
        </p:nvSpPr>
        <p:spPr/>
        <p:txBody>
          <a:bodyPr/>
          <a:lstStyle/>
          <a:p>
            <a:r>
              <a:rPr lang="en-IN" smtClean="0"/>
              <a:t>M.Com. Accountancy - Group 8</a:t>
            </a:r>
            <a:endParaRPr lang="en-IN"/>
          </a:p>
        </p:txBody>
      </p:sp>
      <p:sp>
        <p:nvSpPr>
          <p:cNvPr id="6" name="Slide Number Placeholder 5"/>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357227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E890A-40D0-4CDD-A74F-069449F6C31A}" type="datetime1">
              <a:rPr lang="en-IN" smtClean="0"/>
              <a:t>06-03-2021</a:t>
            </a:fld>
            <a:endParaRPr lang="en-IN"/>
          </a:p>
        </p:txBody>
      </p:sp>
      <p:sp>
        <p:nvSpPr>
          <p:cNvPr id="5" name="Footer Placeholder 4"/>
          <p:cNvSpPr>
            <a:spLocks noGrp="1"/>
          </p:cNvSpPr>
          <p:nvPr>
            <p:ph type="ftr" sz="quarter" idx="11"/>
          </p:nvPr>
        </p:nvSpPr>
        <p:spPr/>
        <p:txBody>
          <a:bodyPr/>
          <a:lstStyle/>
          <a:p>
            <a:r>
              <a:rPr lang="en-IN" smtClean="0"/>
              <a:t>M.Com. Accountancy - Group 8</a:t>
            </a:r>
            <a:endParaRPr lang="en-IN"/>
          </a:p>
        </p:txBody>
      </p:sp>
      <p:sp>
        <p:nvSpPr>
          <p:cNvPr id="6" name="Slide Number Placeholder 5"/>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4252183445"/>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3AC7AE-D459-4D4A-98D9-20A98147662D}" type="datetime1">
              <a:rPr lang="en-IN" smtClean="0"/>
              <a:t>06-03-2021</a:t>
            </a:fld>
            <a:endParaRPr lang="en-IN"/>
          </a:p>
        </p:txBody>
      </p:sp>
      <p:sp>
        <p:nvSpPr>
          <p:cNvPr id="5" name="Footer Placeholder 4"/>
          <p:cNvSpPr>
            <a:spLocks noGrp="1"/>
          </p:cNvSpPr>
          <p:nvPr>
            <p:ph type="ftr" sz="quarter" idx="11"/>
          </p:nvPr>
        </p:nvSpPr>
        <p:spPr/>
        <p:txBody>
          <a:bodyPr/>
          <a:lstStyle/>
          <a:p>
            <a:r>
              <a:rPr lang="en-IN" smtClean="0"/>
              <a:t>M.Com. Accountancy - Group 8</a:t>
            </a:r>
            <a:endParaRPr lang="en-IN"/>
          </a:p>
        </p:txBody>
      </p:sp>
      <p:sp>
        <p:nvSpPr>
          <p:cNvPr id="6" name="Slide Number Placeholder 5"/>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2430424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5A637C-A7C0-4118-8D91-8814BF60BB1F}" type="datetime1">
              <a:rPr lang="en-IN" smtClean="0"/>
              <a:t>06-03-2021</a:t>
            </a:fld>
            <a:endParaRPr lang="en-IN"/>
          </a:p>
        </p:txBody>
      </p:sp>
      <p:sp>
        <p:nvSpPr>
          <p:cNvPr id="5" name="Footer Placeholder 4"/>
          <p:cNvSpPr>
            <a:spLocks noGrp="1"/>
          </p:cNvSpPr>
          <p:nvPr>
            <p:ph type="ftr" sz="quarter" idx="11"/>
          </p:nvPr>
        </p:nvSpPr>
        <p:spPr/>
        <p:txBody>
          <a:bodyPr/>
          <a:lstStyle/>
          <a:p>
            <a:r>
              <a:rPr lang="en-IN" smtClean="0"/>
              <a:t>M.Com. Accountancy - Group 8</a:t>
            </a:r>
            <a:endParaRPr lang="en-IN"/>
          </a:p>
        </p:txBody>
      </p:sp>
      <p:sp>
        <p:nvSpPr>
          <p:cNvPr id="6" name="Slide Number Placeholder 5"/>
          <p:cNvSpPr>
            <a:spLocks noGrp="1"/>
          </p:cNvSpPr>
          <p:nvPr>
            <p:ph type="sldNum" sz="quarter" idx="12"/>
          </p:nvPr>
        </p:nvSpPr>
        <p:spPr/>
        <p:txBody>
          <a:bodyPr/>
          <a:lstStyle/>
          <a:p>
            <a:fld id="{A96C13BE-FF34-4037-BF11-D74011518698}"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967562"/>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8C13A8-ACEF-453F-88A9-1A8782B5A04D}" type="datetime1">
              <a:rPr lang="en-IN" smtClean="0"/>
              <a:t>06-03-2021</a:t>
            </a:fld>
            <a:endParaRPr lang="en-IN"/>
          </a:p>
        </p:txBody>
      </p:sp>
      <p:sp>
        <p:nvSpPr>
          <p:cNvPr id="6" name="Footer Placeholder 5"/>
          <p:cNvSpPr>
            <a:spLocks noGrp="1"/>
          </p:cNvSpPr>
          <p:nvPr>
            <p:ph type="ftr" sz="quarter" idx="11"/>
          </p:nvPr>
        </p:nvSpPr>
        <p:spPr/>
        <p:txBody>
          <a:bodyPr/>
          <a:lstStyle/>
          <a:p>
            <a:r>
              <a:rPr lang="en-IN" smtClean="0"/>
              <a:t>M.Com. Accountancy - Group 8</a:t>
            </a:r>
            <a:endParaRPr lang="en-IN"/>
          </a:p>
        </p:txBody>
      </p:sp>
      <p:sp>
        <p:nvSpPr>
          <p:cNvPr id="7" name="Slide Number Placeholder 6"/>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310863491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A1BD6A-C14A-44B4-9DC0-C64A83351301}" type="datetime1">
              <a:rPr lang="en-IN" smtClean="0"/>
              <a:t>06-03-2021</a:t>
            </a:fld>
            <a:endParaRPr lang="en-IN"/>
          </a:p>
        </p:txBody>
      </p:sp>
      <p:sp>
        <p:nvSpPr>
          <p:cNvPr id="8" name="Footer Placeholder 7"/>
          <p:cNvSpPr>
            <a:spLocks noGrp="1"/>
          </p:cNvSpPr>
          <p:nvPr>
            <p:ph type="ftr" sz="quarter" idx="11"/>
          </p:nvPr>
        </p:nvSpPr>
        <p:spPr/>
        <p:txBody>
          <a:bodyPr/>
          <a:lstStyle/>
          <a:p>
            <a:r>
              <a:rPr lang="en-IN" smtClean="0"/>
              <a:t>M.Com. Accountancy - Group 8</a:t>
            </a:r>
            <a:endParaRPr lang="en-IN"/>
          </a:p>
        </p:txBody>
      </p:sp>
      <p:sp>
        <p:nvSpPr>
          <p:cNvPr id="9" name="Slide Number Placeholder 8"/>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33651411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E6DB56-C4A0-41F2-842E-A85BB76A4320}" type="datetime1">
              <a:rPr lang="en-IN" smtClean="0"/>
              <a:t>06-03-2021</a:t>
            </a:fld>
            <a:endParaRPr lang="en-IN"/>
          </a:p>
        </p:txBody>
      </p:sp>
      <p:sp>
        <p:nvSpPr>
          <p:cNvPr id="4" name="Footer Placeholder 3"/>
          <p:cNvSpPr>
            <a:spLocks noGrp="1"/>
          </p:cNvSpPr>
          <p:nvPr>
            <p:ph type="ftr" sz="quarter" idx="11"/>
          </p:nvPr>
        </p:nvSpPr>
        <p:spPr/>
        <p:txBody>
          <a:bodyPr/>
          <a:lstStyle/>
          <a:p>
            <a:r>
              <a:rPr lang="en-IN" smtClean="0"/>
              <a:t>M.Com. Accountancy - Group 8</a:t>
            </a:r>
            <a:endParaRPr lang="en-IN"/>
          </a:p>
        </p:txBody>
      </p:sp>
      <p:sp>
        <p:nvSpPr>
          <p:cNvPr id="5" name="Slide Number Placeholder 4"/>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147690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F894D-9A35-4BF8-ABEF-E8D0FB737106}" type="datetime1">
              <a:rPr lang="en-IN" smtClean="0"/>
              <a:t>06-03-2021</a:t>
            </a:fld>
            <a:endParaRPr lang="en-IN"/>
          </a:p>
        </p:txBody>
      </p:sp>
      <p:sp>
        <p:nvSpPr>
          <p:cNvPr id="3" name="Footer Placeholder 2"/>
          <p:cNvSpPr>
            <a:spLocks noGrp="1"/>
          </p:cNvSpPr>
          <p:nvPr>
            <p:ph type="ftr" sz="quarter" idx="11"/>
          </p:nvPr>
        </p:nvSpPr>
        <p:spPr/>
        <p:txBody>
          <a:bodyPr/>
          <a:lstStyle/>
          <a:p>
            <a:r>
              <a:rPr lang="en-IN" smtClean="0"/>
              <a:t>M.Com. Accountancy - Group 8</a:t>
            </a:r>
            <a:endParaRPr lang="en-IN"/>
          </a:p>
        </p:txBody>
      </p:sp>
      <p:sp>
        <p:nvSpPr>
          <p:cNvPr id="4" name="Slide Number Placeholder 3"/>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580861445"/>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31FE7-D4F4-44A1-B68F-37009985782C}" type="datetime1">
              <a:rPr lang="en-IN" smtClean="0"/>
              <a:t>06-03-2021</a:t>
            </a:fld>
            <a:endParaRPr lang="en-IN"/>
          </a:p>
        </p:txBody>
      </p:sp>
      <p:sp>
        <p:nvSpPr>
          <p:cNvPr id="6" name="Footer Placeholder 5"/>
          <p:cNvSpPr>
            <a:spLocks noGrp="1"/>
          </p:cNvSpPr>
          <p:nvPr>
            <p:ph type="ftr" sz="quarter" idx="11"/>
          </p:nvPr>
        </p:nvSpPr>
        <p:spPr/>
        <p:txBody>
          <a:bodyPr/>
          <a:lstStyle/>
          <a:p>
            <a:r>
              <a:rPr lang="en-IN" smtClean="0"/>
              <a:t>M.Com. Accountancy - Group 8</a:t>
            </a:r>
            <a:endParaRPr lang="en-IN"/>
          </a:p>
        </p:txBody>
      </p:sp>
      <p:sp>
        <p:nvSpPr>
          <p:cNvPr id="7" name="Slide Number Placeholder 6"/>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32017196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233BA8-7549-4216-BBC3-CCD23F875BD3}" type="datetime1">
              <a:rPr lang="en-IN" smtClean="0"/>
              <a:t>06-03-2021</a:t>
            </a:fld>
            <a:endParaRPr lang="en-IN"/>
          </a:p>
        </p:txBody>
      </p:sp>
      <p:sp>
        <p:nvSpPr>
          <p:cNvPr id="6" name="Footer Placeholder 5"/>
          <p:cNvSpPr>
            <a:spLocks noGrp="1"/>
          </p:cNvSpPr>
          <p:nvPr>
            <p:ph type="ftr" sz="quarter" idx="11"/>
          </p:nvPr>
        </p:nvSpPr>
        <p:spPr/>
        <p:txBody>
          <a:bodyPr/>
          <a:lstStyle/>
          <a:p>
            <a:r>
              <a:rPr lang="en-IN" smtClean="0"/>
              <a:t>M.Com. Accountancy - Group 8</a:t>
            </a:r>
            <a:endParaRPr lang="en-IN"/>
          </a:p>
        </p:txBody>
      </p:sp>
      <p:sp>
        <p:nvSpPr>
          <p:cNvPr id="7" name="Slide Number Placeholder 6"/>
          <p:cNvSpPr>
            <a:spLocks noGrp="1"/>
          </p:cNvSpPr>
          <p:nvPr>
            <p:ph type="sldNum" sz="quarter" idx="12"/>
          </p:nvPr>
        </p:nvSpPr>
        <p:spPr/>
        <p:txBody>
          <a:bodyPr/>
          <a:lstStyle/>
          <a:p>
            <a:fld id="{A96C13BE-FF34-4037-BF11-D74011518698}" type="slidenum">
              <a:rPr lang="en-IN" smtClean="0"/>
              <a:t>‹#›</a:t>
            </a:fld>
            <a:endParaRPr lang="en-IN"/>
          </a:p>
        </p:txBody>
      </p:sp>
    </p:spTree>
    <p:extLst>
      <p:ext uri="{BB962C8B-B14F-4D97-AF65-F5344CB8AC3E}">
        <p14:creationId xmlns:p14="http://schemas.microsoft.com/office/powerpoint/2010/main" val="372113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2F7333F-5258-4FC6-94AC-A12CB5CFA410}" type="datetime1">
              <a:rPr lang="en-IN" smtClean="0"/>
              <a:t>06-03-2021</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IN" smtClean="0"/>
              <a:t>M.Com. Accountancy - Group 8</a:t>
            </a:r>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A96C13BE-FF34-4037-BF11-D74011518698}" type="slidenum">
              <a:rPr lang="en-IN" smtClean="0"/>
              <a:t>‹#›</a:t>
            </a:fld>
            <a:endParaRPr lang="en-IN"/>
          </a:p>
        </p:txBody>
      </p:sp>
    </p:spTree>
    <p:extLst>
      <p:ext uri="{BB962C8B-B14F-4D97-AF65-F5344CB8AC3E}">
        <p14:creationId xmlns:p14="http://schemas.microsoft.com/office/powerpoint/2010/main" val="2908658069"/>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3.xml"/><Relationship Id="rId7"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8.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f-courses-data.s3.us.cloud-object-storage.appdomain.cloud/IBMDeveloperSkillsNetwork-DS0701EN-SkillsNetwork/labs/newyork_data.jso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en.wikipedia.org/wiki/List_of_postal_codes_of_Canada:_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96287"/>
            <a:ext cx="12192000" cy="5386090"/>
          </a:xfrm>
          <a:prstGeom prst="rect">
            <a:avLst/>
          </a:prstGeom>
          <a:noFill/>
        </p:spPr>
        <p:txBody>
          <a:bodyPr wrap="square" rtlCol="0">
            <a:spAutoFit/>
          </a:bodyPr>
          <a:lstStyle/>
          <a:p>
            <a:pPr algn="ctr"/>
            <a:r>
              <a:rPr lang="en-IN" sz="7200" b="1" u="sng" dirty="0" smtClean="0">
                <a:solidFill>
                  <a:srgbClr val="FF0000"/>
                </a:solidFill>
                <a:latin typeface="+mj-lt"/>
              </a:rPr>
              <a:t>BATTLE OF THE NEIGHBORHOODS</a:t>
            </a:r>
          </a:p>
          <a:p>
            <a:pPr algn="ctr"/>
            <a:endParaRPr lang="en-IN" sz="5400" b="1" dirty="0">
              <a:solidFill>
                <a:srgbClr val="C00000"/>
              </a:solidFill>
            </a:endParaRPr>
          </a:p>
          <a:p>
            <a:pPr algn="ctr"/>
            <a:r>
              <a:rPr lang="en-IN" sz="5400" b="1" dirty="0" smtClean="0">
                <a:solidFill>
                  <a:srgbClr val="C00000"/>
                </a:solidFill>
              </a:rPr>
              <a:t>Manhattan vs Toronto</a:t>
            </a:r>
          </a:p>
          <a:p>
            <a:pPr algn="ctr"/>
            <a:endParaRPr lang="en-IN" sz="6000" u="sng" dirty="0">
              <a:solidFill>
                <a:srgbClr val="FF0000"/>
              </a:solidFill>
            </a:endParaRPr>
          </a:p>
          <a:p>
            <a:pPr algn="ctr"/>
            <a:r>
              <a:rPr lang="en-IN" sz="3200" dirty="0" smtClean="0">
                <a:solidFill>
                  <a:srgbClr val="002060"/>
                </a:solidFill>
              </a:rPr>
              <a:t>By </a:t>
            </a:r>
            <a:r>
              <a:rPr lang="en-IN" sz="3200" dirty="0" err="1" smtClean="0">
                <a:solidFill>
                  <a:srgbClr val="002060"/>
                </a:solidFill>
              </a:rPr>
              <a:t>Asavari</a:t>
            </a:r>
            <a:r>
              <a:rPr lang="en-IN" sz="3200" dirty="0" smtClean="0">
                <a:solidFill>
                  <a:srgbClr val="002060"/>
                </a:solidFill>
              </a:rPr>
              <a:t> </a:t>
            </a:r>
            <a:r>
              <a:rPr lang="en-IN" sz="3200" dirty="0" err="1" smtClean="0">
                <a:solidFill>
                  <a:srgbClr val="002060"/>
                </a:solidFill>
              </a:rPr>
              <a:t>Paluskar</a:t>
            </a:r>
            <a:endParaRPr lang="en-IN" sz="3200" dirty="0" smtClean="0">
              <a:solidFill>
                <a:srgbClr val="002060"/>
              </a:solidFill>
            </a:endParaRPr>
          </a:p>
        </p:txBody>
      </p:sp>
    </p:spTree>
    <p:extLst>
      <p:ext uri="{BB962C8B-B14F-4D97-AF65-F5344CB8AC3E}">
        <p14:creationId xmlns:p14="http://schemas.microsoft.com/office/powerpoint/2010/main" val="1418234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64775"/>
            <a:ext cx="5022376" cy="1200329"/>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(B) Manhattan:</a:t>
            </a:r>
          </a:p>
          <a:p>
            <a:pPr marL="285750" indent="-285750" algn="just">
              <a:buFont typeface="Arial" panose="020B0604020202020204" pitchFamily="34" charset="0"/>
              <a:buChar char="•"/>
            </a:pPr>
            <a:r>
              <a:rPr lang="en-IN" sz="2200" dirty="0" smtClean="0">
                <a:latin typeface="Calibri" panose="020F0502020204030204" pitchFamily="34" charset="0"/>
              </a:rPr>
              <a:t>New York dataset is sliced to select data for Manhattan.</a:t>
            </a:r>
          </a:p>
        </p:txBody>
      </p:sp>
      <p:sp>
        <p:nvSpPr>
          <p:cNvPr id="4" name="TextBox 3"/>
          <p:cNvSpPr txBox="1"/>
          <p:nvPr/>
        </p:nvSpPr>
        <p:spPr>
          <a:xfrm>
            <a:off x="2236938" y="2951338"/>
            <a:ext cx="2610843" cy="400110"/>
          </a:xfrm>
          <a:prstGeom prst="rect">
            <a:avLst/>
          </a:prstGeom>
          <a:noFill/>
        </p:spPr>
        <p:txBody>
          <a:bodyPr wrap="none" rtlCol="0">
            <a:spAutoFit/>
          </a:bodyPr>
          <a:lstStyle/>
          <a:p>
            <a:r>
              <a:rPr lang="en-IN" sz="2000" b="1" dirty="0" smtClean="0">
                <a:latin typeface="Calibri" panose="020F0502020204030204" pitchFamily="34" charset="0"/>
              </a:rPr>
              <a:t>Dataset for Manhattan</a:t>
            </a:r>
            <a:endParaRPr lang="en-IN" sz="2000" b="1" dirty="0">
              <a:latin typeface="Calibri" panose="020F0502020204030204" pitchFamily="34" charset="0"/>
            </a:endParaRPr>
          </a:p>
        </p:txBody>
      </p:sp>
      <p:pic>
        <p:nvPicPr>
          <p:cNvPr id="8" name="Picture 7"/>
          <p:cNvPicPr/>
          <p:nvPr/>
        </p:nvPicPr>
        <p:blipFill rotWithShape="1">
          <a:blip r:embed="rId3"/>
          <a:srcRect l="16340" t="41798" r="55026" b="34674"/>
          <a:stretch/>
        </p:blipFill>
        <p:spPr bwMode="auto">
          <a:xfrm>
            <a:off x="981897" y="3457164"/>
            <a:ext cx="5120927" cy="2409376"/>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257127" y="1627688"/>
            <a:ext cx="5022376" cy="769441"/>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smtClean="0">
                <a:latin typeface="Calibri" panose="020F0502020204030204" pitchFamily="34" charset="0"/>
              </a:rPr>
              <a:t>Get geographical co-ordinates using </a:t>
            </a:r>
            <a:r>
              <a:rPr lang="en-IN" sz="2200" dirty="0" err="1" smtClean="0">
                <a:latin typeface="Calibri" panose="020F0502020204030204" pitchFamily="34" charset="0"/>
              </a:rPr>
              <a:t>geopy</a:t>
            </a:r>
            <a:r>
              <a:rPr lang="en-IN" sz="2200" dirty="0" smtClean="0">
                <a:latin typeface="Calibri" panose="020F0502020204030204" pitchFamily="34" charset="0"/>
              </a:rPr>
              <a:t> and create a map using Folium</a:t>
            </a:r>
            <a:endParaRPr lang="en-IN" sz="2200" dirty="0">
              <a:latin typeface="Calibri" panose="020F0502020204030204" pitchFamily="34" charset="0"/>
            </a:endParaRPr>
          </a:p>
        </p:txBody>
      </p:sp>
      <p:pic>
        <p:nvPicPr>
          <p:cNvPr id="11" name="Picture 10"/>
          <p:cNvPicPr/>
          <p:nvPr/>
        </p:nvPicPr>
        <p:blipFill rotWithShape="1">
          <a:blip r:embed="rId4"/>
          <a:srcRect l="23187" t="22698" r="18923" b="17513"/>
          <a:stretch/>
        </p:blipFill>
        <p:spPr bwMode="auto">
          <a:xfrm>
            <a:off x="6411431" y="2951338"/>
            <a:ext cx="5125106" cy="3065932"/>
          </a:xfrm>
          <a:prstGeom prst="rect">
            <a:avLst/>
          </a:prstGeom>
          <a:ln>
            <a:noFill/>
          </a:ln>
          <a:extLst>
            <a:ext uri="{53640926-AAD7-44D8-BBD7-CCE9431645EC}">
              <a14:shadowObscured xmlns:a14="http://schemas.microsoft.com/office/drawing/2010/main"/>
            </a:ext>
          </a:extLst>
        </p:spPr>
      </p:pic>
      <p:sp>
        <p:nvSpPr>
          <p:cNvPr id="13" name="TextBox 12"/>
          <p:cNvSpPr txBox="1"/>
          <p:nvPr/>
        </p:nvSpPr>
        <p:spPr>
          <a:xfrm>
            <a:off x="7058263" y="2565104"/>
            <a:ext cx="3596049" cy="400110"/>
          </a:xfrm>
          <a:prstGeom prst="rect">
            <a:avLst/>
          </a:prstGeom>
          <a:noFill/>
        </p:spPr>
        <p:txBody>
          <a:bodyPr wrap="none" rtlCol="0">
            <a:spAutoFit/>
          </a:bodyPr>
          <a:lstStyle/>
          <a:p>
            <a:r>
              <a:rPr lang="en-IN" sz="2000" b="1" dirty="0" smtClean="0">
                <a:latin typeface="Calibri" panose="020F0502020204030204" pitchFamily="34" charset="0"/>
              </a:rPr>
              <a:t>Map of Manhattan using Folium</a:t>
            </a:r>
            <a:endParaRPr lang="en-IN" sz="2000" b="1" dirty="0">
              <a:latin typeface="Calibri" panose="020F0502020204030204" pitchFamily="34" charset="0"/>
            </a:endParaRPr>
          </a:p>
        </p:txBody>
      </p:sp>
    </p:spTree>
    <p:extLst>
      <p:ext uri="{BB962C8B-B14F-4D97-AF65-F5344CB8AC3E}">
        <p14:creationId xmlns:p14="http://schemas.microsoft.com/office/powerpoint/2010/main" val="3580439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64775"/>
            <a:ext cx="5813946" cy="4001095"/>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(B) Manhattan (continued):</a:t>
            </a:r>
          </a:p>
          <a:p>
            <a:pPr algn="just"/>
            <a:endParaRPr lang="en-IN" sz="2800" b="1" dirty="0" smtClean="0">
              <a:solidFill>
                <a:srgbClr val="FF0000"/>
              </a:solidFill>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Foursquare API used to get details of venues in each neighbourhood and their co-ordinates.</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Onehot</a:t>
            </a:r>
            <a:r>
              <a:rPr lang="en-IN" sz="2200" dirty="0" smtClean="0">
                <a:latin typeface="Calibri" panose="020F0502020204030204" pitchFamily="34" charset="0"/>
              </a:rPr>
              <a:t> encoding used to transform the dataset based on venues and </a:t>
            </a:r>
            <a:r>
              <a:rPr lang="en-IN" sz="2200" dirty="0" err="1" smtClean="0">
                <a:latin typeface="Calibri" panose="020F0502020204030204" pitchFamily="34" charset="0"/>
              </a:rPr>
              <a:t>neighborhoods</a:t>
            </a:r>
            <a:r>
              <a:rPr lang="en-IN" sz="2200" dirty="0" smtClean="0">
                <a:latin typeface="Calibri" panose="020F0502020204030204" pitchFamily="34" charset="0"/>
              </a:rPr>
              <a:t>.</a:t>
            </a:r>
          </a:p>
          <a:p>
            <a:pPr marL="285750" indent="-285750" algn="just">
              <a:buFont typeface="Arial" panose="020B0604020202020204" pitchFamily="34" charset="0"/>
              <a:buChar char="•"/>
            </a:pPr>
            <a:endParaRPr lang="en-IN" sz="2200" dirty="0" smtClean="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Data grouped based on </a:t>
            </a:r>
            <a:r>
              <a:rPr lang="en-IN" sz="2200" dirty="0" err="1" smtClean="0">
                <a:latin typeface="Calibri" panose="020F0502020204030204" pitchFamily="34" charset="0"/>
              </a:rPr>
              <a:t>neighborhoods</a:t>
            </a:r>
            <a:r>
              <a:rPr lang="en-IN" sz="2200" dirty="0" smtClean="0">
                <a:latin typeface="Calibri" panose="020F0502020204030204" pitchFamily="34" charset="0"/>
              </a:rPr>
              <a:t> by taking mean of the frequency of occurrence of each. </a:t>
            </a:r>
          </a:p>
        </p:txBody>
      </p:sp>
      <p:sp>
        <p:nvSpPr>
          <p:cNvPr id="17" name="TextBox 16"/>
          <p:cNvSpPr txBox="1"/>
          <p:nvPr/>
        </p:nvSpPr>
        <p:spPr>
          <a:xfrm>
            <a:off x="6864823" y="2187716"/>
            <a:ext cx="4722126" cy="2123658"/>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smtClean="0">
                <a:latin typeface="Calibri" panose="020F0502020204030204" pitchFamily="34" charset="0"/>
              </a:rPr>
              <a:t>Data grouped based on the 10 most commonly visited venues by customers in different </a:t>
            </a:r>
            <a:r>
              <a:rPr lang="en-IN" sz="2200" dirty="0" err="1" smtClean="0">
                <a:latin typeface="Calibri" panose="020F0502020204030204" pitchFamily="34" charset="0"/>
              </a:rPr>
              <a:t>neighborhoods</a:t>
            </a:r>
            <a:r>
              <a:rPr lang="en-IN" sz="2200" dirty="0" smtClean="0">
                <a:latin typeface="Calibri" panose="020F0502020204030204" pitchFamily="34" charset="0"/>
              </a:rPr>
              <a:t> and transformed into a pandas </a:t>
            </a:r>
            <a:r>
              <a:rPr lang="en-IN" sz="2200" dirty="0" err="1" smtClean="0">
                <a:latin typeface="Calibri" panose="020F0502020204030204" pitchFamily="34" charset="0"/>
              </a:rPr>
              <a:t>dataframe</a:t>
            </a:r>
            <a:r>
              <a:rPr lang="en-IN" sz="2200" dirty="0" smtClean="0">
                <a:latin typeface="Calibri" panose="020F0502020204030204" pitchFamily="34" charset="0"/>
              </a:rPr>
              <a:t>. </a:t>
            </a:r>
          </a:p>
          <a:p>
            <a:pPr algn="just"/>
            <a:r>
              <a:rPr lang="en-IN" sz="2200" dirty="0" smtClean="0">
                <a:latin typeface="Calibri" panose="020F0502020204030204" pitchFamily="34" charset="0"/>
              </a:rPr>
              <a:t>    </a:t>
            </a:r>
            <a:r>
              <a:rPr lang="en-IN" sz="2200" i="1" dirty="0" smtClean="0">
                <a:latin typeface="Calibri" panose="020F0502020204030204" pitchFamily="34" charset="0"/>
              </a:rPr>
              <a:t>(</a:t>
            </a:r>
            <a:r>
              <a:rPr lang="en-IN" sz="2200" i="1" dirty="0" err="1" smtClean="0">
                <a:latin typeface="Calibri" panose="020F0502020204030204" pitchFamily="34" charset="0"/>
              </a:rPr>
              <a:t>dataframe</a:t>
            </a:r>
            <a:r>
              <a:rPr lang="en-IN" sz="2200" i="1" dirty="0" smtClean="0">
                <a:latin typeface="Calibri" panose="020F0502020204030204" pitchFamily="34" charset="0"/>
              </a:rPr>
              <a:t> on next slide)</a:t>
            </a:r>
          </a:p>
        </p:txBody>
      </p:sp>
    </p:spTree>
    <p:extLst>
      <p:ext uri="{BB962C8B-B14F-4D97-AF65-F5344CB8AC3E}">
        <p14:creationId xmlns:p14="http://schemas.microsoft.com/office/powerpoint/2010/main" val="1457706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10138"/>
            <a:ext cx="10358650" cy="861774"/>
          </a:xfrm>
          <a:prstGeom prst="rect">
            <a:avLst/>
          </a:prstGeom>
          <a:noFill/>
        </p:spPr>
        <p:txBody>
          <a:bodyPr wrap="square" rtlCol="0">
            <a:spAutoFit/>
          </a:bodyPr>
          <a:lstStyle/>
          <a:p>
            <a:pPr algn="just"/>
            <a:r>
              <a:rPr lang="en-IN" sz="2800" b="1" dirty="0">
                <a:solidFill>
                  <a:srgbClr val="FF0000"/>
                </a:solidFill>
                <a:latin typeface="Calibri" panose="020F0502020204030204" pitchFamily="34" charset="0"/>
              </a:rPr>
              <a:t>(B) Manhattan (continued</a:t>
            </a:r>
            <a:r>
              <a:rPr lang="en-IN" sz="28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 </a:t>
            </a:r>
            <a:r>
              <a:rPr lang="en-IN" sz="2200" dirty="0" smtClean="0">
                <a:latin typeface="Calibri" panose="020F0502020204030204" pitchFamily="34" charset="0"/>
              </a:rPr>
              <a:t>Dataset of  10 most commonly visited venues by customers in different </a:t>
            </a:r>
            <a:r>
              <a:rPr lang="en-IN" sz="2200" dirty="0" err="1" smtClean="0">
                <a:latin typeface="Calibri" panose="020F0502020204030204" pitchFamily="34" charset="0"/>
              </a:rPr>
              <a:t>neighborhoods</a:t>
            </a:r>
            <a:r>
              <a:rPr lang="en-IN" sz="2200" dirty="0" smtClean="0">
                <a:latin typeface="Calibri" panose="020F0502020204030204" pitchFamily="34" charset="0"/>
              </a:rPr>
              <a:t> transformed into a pandas </a:t>
            </a:r>
            <a:r>
              <a:rPr lang="en-IN" sz="2200" dirty="0" err="1" smtClean="0">
                <a:latin typeface="Calibri" panose="020F0502020204030204" pitchFamily="34" charset="0"/>
              </a:rPr>
              <a:t>dataframe</a:t>
            </a:r>
            <a:r>
              <a:rPr lang="en-IN" sz="2200" dirty="0" smtClean="0">
                <a:latin typeface="Calibri" panose="020F0502020204030204" pitchFamily="34" charset="0"/>
              </a:rPr>
              <a:t>.</a:t>
            </a:r>
          </a:p>
        </p:txBody>
      </p:sp>
      <p:pic>
        <p:nvPicPr>
          <p:cNvPr id="14" name="Picture 13"/>
          <p:cNvPicPr/>
          <p:nvPr/>
        </p:nvPicPr>
        <p:blipFill rotWithShape="1">
          <a:blip r:embed="rId3"/>
          <a:srcRect l="23032" t="35154" r="19078" b="28585"/>
          <a:stretch/>
        </p:blipFill>
        <p:spPr bwMode="auto">
          <a:xfrm>
            <a:off x="764274" y="2175762"/>
            <a:ext cx="10467833" cy="39568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45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64775"/>
            <a:ext cx="4885898" cy="4678204"/>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(B) Manhattan (continued):</a:t>
            </a:r>
          </a:p>
          <a:p>
            <a:pPr algn="just"/>
            <a:endParaRPr lang="en-IN" sz="2800" b="1" dirty="0" smtClean="0">
              <a:solidFill>
                <a:srgbClr val="FF0000"/>
              </a:solidFill>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Kmeans</a:t>
            </a:r>
            <a:r>
              <a:rPr lang="en-IN" sz="2200" dirty="0" smtClean="0">
                <a:latin typeface="Calibri" panose="020F0502020204030204" pitchFamily="34" charset="0"/>
              </a:rPr>
              <a:t> clustering used to divide the data in five clusters.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Dataframe</a:t>
            </a:r>
            <a:r>
              <a:rPr lang="en-IN" sz="2200" dirty="0" smtClean="0">
                <a:latin typeface="Calibri" panose="020F0502020204030204" pitchFamily="34" charset="0"/>
              </a:rPr>
              <a:t> created containing details of all the </a:t>
            </a:r>
            <a:r>
              <a:rPr lang="en-IN" sz="2200" dirty="0" err="1" smtClean="0">
                <a:latin typeface="Calibri" panose="020F0502020204030204" pitchFamily="34" charset="0"/>
              </a:rPr>
              <a:t>neighborhoods</a:t>
            </a:r>
            <a:r>
              <a:rPr lang="en-IN" sz="2200" dirty="0" smtClean="0">
                <a:latin typeface="Calibri" panose="020F0502020204030204" pitchFamily="34" charset="0"/>
              </a:rPr>
              <a:t>, clusters and the top 10 venues for each neighbourhood.</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Cluster data visualised using Folium. Each cluster marked in a different colour on the map</a:t>
            </a:r>
          </a:p>
        </p:txBody>
      </p:sp>
      <p:pic>
        <p:nvPicPr>
          <p:cNvPr id="8" name="Picture 7"/>
          <p:cNvPicPr/>
          <p:nvPr/>
        </p:nvPicPr>
        <p:blipFill rotWithShape="1">
          <a:blip r:embed="rId3"/>
          <a:srcRect l="22876" t="26296" r="18768" b="11699"/>
          <a:stretch/>
        </p:blipFill>
        <p:spPr bwMode="auto">
          <a:xfrm>
            <a:off x="5788357" y="2306471"/>
            <a:ext cx="6057900" cy="3618230"/>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411431" y="1765953"/>
            <a:ext cx="5032788" cy="400110"/>
          </a:xfrm>
          <a:prstGeom prst="rect">
            <a:avLst/>
          </a:prstGeom>
          <a:noFill/>
        </p:spPr>
        <p:txBody>
          <a:bodyPr wrap="none" rtlCol="0">
            <a:spAutoFit/>
          </a:bodyPr>
          <a:lstStyle/>
          <a:p>
            <a:r>
              <a:rPr lang="en-IN" sz="2000" b="1" dirty="0" smtClean="0">
                <a:latin typeface="Calibri" panose="020F0502020204030204" pitchFamily="34" charset="0"/>
              </a:rPr>
              <a:t>Map of Manhattan with Clusters using Folium</a:t>
            </a:r>
            <a:endParaRPr lang="en-IN" sz="2000" b="1" dirty="0">
              <a:latin typeface="Calibri" panose="020F0502020204030204" pitchFamily="34" charset="0"/>
            </a:endParaRPr>
          </a:p>
        </p:txBody>
      </p:sp>
    </p:spTree>
    <p:extLst>
      <p:ext uri="{BB962C8B-B14F-4D97-AF65-F5344CB8AC3E}">
        <p14:creationId xmlns:p14="http://schemas.microsoft.com/office/powerpoint/2010/main" val="2317937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10138"/>
            <a:ext cx="10358650" cy="861774"/>
          </a:xfrm>
          <a:prstGeom prst="rect">
            <a:avLst/>
          </a:prstGeom>
          <a:noFill/>
        </p:spPr>
        <p:txBody>
          <a:bodyPr wrap="square" rtlCol="0">
            <a:spAutoFit/>
          </a:bodyPr>
          <a:lstStyle/>
          <a:p>
            <a:pPr algn="just"/>
            <a:r>
              <a:rPr lang="en-IN" sz="2800" b="1" dirty="0">
                <a:solidFill>
                  <a:srgbClr val="FF0000"/>
                </a:solidFill>
                <a:latin typeface="Calibri" panose="020F0502020204030204" pitchFamily="34" charset="0"/>
              </a:rPr>
              <a:t>(B) Manhattan (continued</a:t>
            </a:r>
            <a:r>
              <a:rPr lang="en-IN" sz="28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 </a:t>
            </a:r>
            <a:r>
              <a:rPr lang="en-IN" sz="2200" dirty="0" smtClean="0">
                <a:latin typeface="Calibri" panose="020F0502020204030204" pitchFamily="34" charset="0"/>
              </a:rPr>
              <a:t>Each cluster examined separately. </a:t>
            </a:r>
          </a:p>
          <a:p>
            <a:pPr algn="just"/>
            <a:r>
              <a:rPr lang="en-IN" sz="2200" dirty="0" smtClean="0">
                <a:latin typeface="Calibri" panose="020F0502020204030204" pitchFamily="34" charset="0"/>
              </a:rPr>
              <a:t>Extract of cluster one for example:</a:t>
            </a:r>
          </a:p>
        </p:txBody>
      </p:sp>
      <p:pic>
        <p:nvPicPr>
          <p:cNvPr id="8" name="Picture 7"/>
          <p:cNvPicPr/>
          <p:nvPr/>
        </p:nvPicPr>
        <p:blipFill rotWithShape="1">
          <a:blip r:embed="rId3"/>
          <a:srcRect l="23187" t="36261" r="19078" b="26210"/>
          <a:stretch/>
        </p:blipFill>
        <p:spPr bwMode="auto">
          <a:xfrm>
            <a:off x="832142" y="2067633"/>
            <a:ext cx="10849970" cy="41378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4337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6" y="1364775"/>
            <a:ext cx="5229367" cy="4308872"/>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(C) Toronto:</a:t>
            </a:r>
          </a:p>
          <a:p>
            <a:pPr marL="285750" indent="-285750" algn="just">
              <a:buFont typeface="Arial" panose="020B0604020202020204" pitchFamily="34" charset="0"/>
              <a:buChar char="•"/>
            </a:pPr>
            <a:r>
              <a:rPr lang="en-IN" sz="2200" dirty="0" smtClean="0">
                <a:latin typeface="Calibri" panose="020F0502020204030204" pitchFamily="34" charset="0"/>
              </a:rPr>
              <a:t>Toronto data is not easily available. So the following webpage is used: </a:t>
            </a:r>
            <a:r>
              <a:rPr lang="en-IN" sz="2400" u="sng" dirty="0" smtClean="0">
                <a:hlinkClick r:id="rId3"/>
              </a:rPr>
              <a:t>https</a:t>
            </a:r>
            <a:r>
              <a:rPr lang="en-IN" sz="2400" u="sng" dirty="0">
                <a:hlinkClick r:id="rId3"/>
              </a:rPr>
              <a:t>://en.wikipedia.org/wiki/List_of_postal_codes_of_Canada:_</a:t>
            </a:r>
            <a:r>
              <a:rPr lang="en-IN" sz="2400" u="sng" dirty="0" smtClean="0">
                <a:hlinkClick r:id="rId3"/>
              </a:rPr>
              <a:t>M</a:t>
            </a:r>
            <a:endParaRPr lang="en-IN" sz="2400" dirty="0" smtClean="0"/>
          </a:p>
          <a:p>
            <a:pPr marL="285750" indent="-285750" algn="just">
              <a:buFont typeface="Arial" panose="020B0604020202020204" pitchFamily="34" charset="0"/>
              <a:buChar char="•"/>
            </a:pPr>
            <a:endParaRPr lang="en-IN" sz="2200" dirty="0" smtClean="0">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BeautifulSoup</a:t>
            </a:r>
            <a:r>
              <a:rPr lang="en-IN" sz="2200" dirty="0" smtClean="0">
                <a:latin typeface="Calibri" panose="020F0502020204030204" pitchFamily="34" charset="0"/>
              </a:rPr>
              <a:t> used to get data from the webpage.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Data transformed into a pandas </a:t>
            </a:r>
            <a:r>
              <a:rPr lang="en-IN" sz="2200" dirty="0" err="1" smtClean="0">
                <a:latin typeface="Calibri" panose="020F0502020204030204" pitchFamily="34" charset="0"/>
              </a:rPr>
              <a:t>dataframe</a:t>
            </a:r>
            <a:r>
              <a:rPr lang="en-IN" sz="2200" dirty="0" smtClean="0">
                <a:latin typeface="Calibri" panose="020F0502020204030204" pitchFamily="34" charset="0"/>
              </a:rPr>
              <a:t> and data looped in to fill the </a:t>
            </a:r>
            <a:r>
              <a:rPr lang="en-IN" sz="2200" dirty="0" err="1" smtClean="0">
                <a:latin typeface="Calibri" panose="020F0502020204030204" pitchFamily="34" charset="0"/>
              </a:rPr>
              <a:t>dataframe</a:t>
            </a:r>
            <a:r>
              <a:rPr lang="en-IN" sz="2200" dirty="0" smtClean="0">
                <a:latin typeface="Calibri" panose="020F0502020204030204" pitchFamily="34" charset="0"/>
              </a:rPr>
              <a:t>.</a:t>
            </a:r>
          </a:p>
        </p:txBody>
      </p:sp>
      <p:sp>
        <p:nvSpPr>
          <p:cNvPr id="12" name="TextBox 11"/>
          <p:cNvSpPr txBox="1"/>
          <p:nvPr/>
        </p:nvSpPr>
        <p:spPr>
          <a:xfrm>
            <a:off x="6257127" y="1780273"/>
            <a:ext cx="5229367" cy="3477875"/>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smtClean="0">
                <a:latin typeface="Calibri" panose="020F0502020204030204" pitchFamily="34" charset="0"/>
              </a:rPr>
              <a:t>Geocoder used to get the geographic co-ordinates for each postal code.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The two tables are then merged to create one table containing details of  </a:t>
            </a:r>
            <a:r>
              <a:rPr lang="en-IN" sz="2200" dirty="0" err="1" smtClean="0">
                <a:latin typeface="Calibri" panose="020F0502020204030204" pitchFamily="34" charset="0"/>
              </a:rPr>
              <a:t>neighborhoods</a:t>
            </a:r>
            <a:r>
              <a:rPr lang="en-IN" sz="2200" dirty="0" smtClean="0">
                <a:latin typeface="Calibri" panose="020F0502020204030204" pitchFamily="34" charset="0"/>
              </a:rPr>
              <a:t> and their co-ordinates.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The dataset contains details for all the boroughs, so it is sliced to select data for Toronto. </a:t>
            </a:r>
            <a:r>
              <a:rPr lang="en-IN" sz="2200" i="1" dirty="0" smtClean="0">
                <a:latin typeface="Calibri" panose="020F0502020204030204" pitchFamily="34" charset="0"/>
              </a:rPr>
              <a:t>(dataset in next slide)</a:t>
            </a:r>
          </a:p>
        </p:txBody>
      </p:sp>
    </p:spTree>
    <p:extLst>
      <p:ext uri="{BB962C8B-B14F-4D97-AF65-F5344CB8AC3E}">
        <p14:creationId xmlns:p14="http://schemas.microsoft.com/office/powerpoint/2010/main" val="928226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764274" y="1307946"/>
            <a:ext cx="5537973" cy="4585871"/>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(C) Toronto </a:t>
            </a:r>
            <a:r>
              <a:rPr lang="en-IN" sz="2800" b="1" dirty="0">
                <a:solidFill>
                  <a:srgbClr val="FF0000"/>
                </a:solidFill>
                <a:latin typeface="Calibri" panose="020F0502020204030204" pitchFamily="34" charset="0"/>
              </a:rPr>
              <a:t>(continued</a:t>
            </a:r>
            <a:r>
              <a:rPr lang="en-IN" sz="28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 </a:t>
            </a:r>
          </a:p>
          <a:p>
            <a:pPr marL="285750" indent="-285750" algn="just">
              <a:buFont typeface="Arial" panose="020B0604020202020204" pitchFamily="34" charset="0"/>
              <a:buChar char="•"/>
            </a:pPr>
            <a:r>
              <a:rPr lang="en-IN" sz="2200" dirty="0">
                <a:latin typeface="Calibri" panose="020F0502020204030204" pitchFamily="34" charset="0"/>
              </a:rPr>
              <a:t>Foursquare API used to get details of venues in each neighbourhood and their co-ordinates.</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err="1">
                <a:latin typeface="Calibri" panose="020F0502020204030204" pitchFamily="34" charset="0"/>
              </a:rPr>
              <a:t>Onehot</a:t>
            </a:r>
            <a:r>
              <a:rPr lang="en-IN" sz="2200" dirty="0">
                <a:latin typeface="Calibri" panose="020F0502020204030204" pitchFamily="34" charset="0"/>
              </a:rPr>
              <a:t> encoding used to transform the dataset based on venues and </a:t>
            </a:r>
            <a:r>
              <a:rPr lang="en-IN" sz="2200" dirty="0" err="1">
                <a:latin typeface="Calibri" panose="020F0502020204030204" pitchFamily="34" charset="0"/>
              </a:rPr>
              <a:t>neighborhoods</a:t>
            </a:r>
            <a:r>
              <a:rPr lang="en-IN" sz="2200" dirty="0">
                <a:latin typeface="Calibri" panose="020F0502020204030204" pitchFamily="34" charset="0"/>
              </a:rPr>
              <a:t>.</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a:latin typeface="Calibri" panose="020F0502020204030204" pitchFamily="34" charset="0"/>
              </a:rPr>
              <a:t>Data grouped based on </a:t>
            </a:r>
            <a:r>
              <a:rPr lang="en-IN" sz="2200" dirty="0" err="1">
                <a:latin typeface="Calibri" panose="020F0502020204030204" pitchFamily="34" charset="0"/>
              </a:rPr>
              <a:t>neighborhoods</a:t>
            </a:r>
            <a:r>
              <a:rPr lang="en-IN" sz="2200" dirty="0">
                <a:latin typeface="Calibri" panose="020F0502020204030204" pitchFamily="34" charset="0"/>
              </a:rPr>
              <a:t> by taking mean of the frequency of occurrence of each. </a:t>
            </a:r>
          </a:p>
          <a:p>
            <a:pPr marL="342900" indent="-342900" algn="just">
              <a:buFont typeface="Arial" panose="020B0604020202020204" pitchFamily="34" charset="0"/>
              <a:buChar char="•"/>
            </a:pPr>
            <a:endParaRPr lang="en-IN" sz="2200" dirty="0" smtClean="0">
              <a:latin typeface="Calibri" panose="020F0502020204030204" pitchFamily="34" charset="0"/>
            </a:endParaRPr>
          </a:p>
        </p:txBody>
      </p:sp>
      <p:pic>
        <p:nvPicPr>
          <p:cNvPr id="10" name="Picture 9"/>
          <p:cNvPicPr/>
          <p:nvPr/>
        </p:nvPicPr>
        <p:blipFill rotWithShape="1">
          <a:blip r:embed="rId3"/>
          <a:srcRect l="22875" t="38200" r="42111" b="42700"/>
          <a:stretch/>
        </p:blipFill>
        <p:spPr bwMode="auto">
          <a:xfrm>
            <a:off x="6411430" y="2508275"/>
            <a:ext cx="5537974" cy="2642649"/>
          </a:xfrm>
          <a:prstGeom prst="rect">
            <a:avLst/>
          </a:prstGeom>
          <a:ln>
            <a:noFill/>
          </a:ln>
          <a:extLst>
            <a:ext uri="{53640926-AAD7-44D8-BBD7-CCE9431645EC}">
              <a14:shadowObscured xmlns:a14="http://schemas.microsoft.com/office/drawing/2010/main"/>
            </a:ext>
          </a:extLst>
        </p:spPr>
      </p:pic>
      <p:sp>
        <p:nvSpPr>
          <p:cNvPr id="11" name="TextBox 10"/>
          <p:cNvSpPr txBox="1"/>
          <p:nvPr/>
        </p:nvSpPr>
        <p:spPr>
          <a:xfrm>
            <a:off x="7529100" y="2171912"/>
            <a:ext cx="3302635" cy="400110"/>
          </a:xfrm>
          <a:prstGeom prst="rect">
            <a:avLst/>
          </a:prstGeom>
          <a:noFill/>
        </p:spPr>
        <p:txBody>
          <a:bodyPr wrap="none" rtlCol="0">
            <a:spAutoFit/>
          </a:bodyPr>
          <a:lstStyle/>
          <a:p>
            <a:r>
              <a:rPr lang="en-IN" sz="2000" b="1" dirty="0" smtClean="0">
                <a:latin typeface="Calibri" panose="020F0502020204030204" pitchFamily="34" charset="0"/>
              </a:rPr>
              <a:t>Extract of dataset for Toronto</a:t>
            </a:r>
            <a:endParaRPr lang="en-IN" sz="2000" b="1" dirty="0">
              <a:latin typeface="Calibri" panose="020F0502020204030204" pitchFamily="34" charset="0"/>
            </a:endParaRPr>
          </a:p>
        </p:txBody>
      </p:sp>
    </p:spTree>
    <p:extLst>
      <p:ext uri="{BB962C8B-B14F-4D97-AF65-F5344CB8AC3E}">
        <p14:creationId xmlns:p14="http://schemas.microsoft.com/office/powerpoint/2010/main" val="2854068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764274" y="1307946"/>
            <a:ext cx="10904562" cy="1200329"/>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(C) Toronto </a:t>
            </a:r>
            <a:r>
              <a:rPr lang="en-IN" sz="2800" b="1" dirty="0">
                <a:solidFill>
                  <a:srgbClr val="FF0000"/>
                </a:solidFill>
                <a:latin typeface="Calibri" panose="020F0502020204030204" pitchFamily="34" charset="0"/>
              </a:rPr>
              <a:t>(continued</a:t>
            </a:r>
            <a:r>
              <a:rPr lang="en-IN" sz="28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 </a:t>
            </a:r>
          </a:p>
          <a:p>
            <a:pPr marL="285750" indent="-285750" algn="just">
              <a:buFont typeface="Arial" panose="020B0604020202020204" pitchFamily="34" charset="0"/>
              <a:buChar char="•"/>
            </a:pPr>
            <a:r>
              <a:rPr lang="en-IN" sz="2200" dirty="0">
                <a:latin typeface="Calibri" panose="020F0502020204030204" pitchFamily="34" charset="0"/>
              </a:rPr>
              <a:t>Data grouped based on the 10 most commonly visited venues by customers in different </a:t>
            </a:r>
            <a:r>
              <a:rPr lang="en-IN" sz="2200" dirty="0" err="1">
                <a:latin typeface="Calibri" panose="020F0502020204030204" pitchFamily="34" charset="0"/>
              </a:rPr>
              <a:t>neighborhoods</a:t>
            </a:r>
            <a:r>
              <a:rPr lang="en-IN" sz="2200" dirty="0">
                <a:latin typeface="Calibri" panose="020F0502020204030204" pitchFamily="34" charset="0"/>
              </a:rPr>
              <a:t> and transformed into a pandas </a:t>
            </a:r>
            <a:r>
              <a:rPr lang="en-IN" sz="2200" dirty="0" err="1">
                <a:latin typeface="Calibri" panose="020F0502020204030204" pitchFamily="34" charset="0"/>
              </a:rPr>
              <a:t>dataframe</a:t>
            </a:r>
            <a:r>
              <a:rPr lang="en-IN" sz="2200" dirty="0">
                <a:latin typeface="Calibri" panose="020F0502020204030204" pitchFamily="34" charset="0"/>
              </a:rPr>
              <a:t>.</a:t>
            </a:r>
            <a:endParaRPr lang="en-IN" sz="2200" dirty="0" smtClean="0">
              <a:latin typeface="Calibri" panose="020F0502020204030204" pitchFamily="34" charset="0"/>
            </a:endParaRPr>
          </a:p>
        </p:txBody>
      </p:sp>
      <p:pic>
        <p:nvPicPr>
          <p:cNvPr id="8" name="Picture 7"/>
          <p:cNvPicPr/>
          <p:nvPr/>
        </p:nvPicPr>
        <p:blipFill rotWithShape="1">
          <a:blip r:embed="rId3"/>
          <a:srcRect l="23032" t="35154" r="18923" b="25817"/>
          <a:stretch/>
        </p:blipFill>
        <p:spPr bwMode="auto">
          <a:xfrm>
            <a:off x="1001759" y="2508275"/>
            <a:ext cx="10353178" cy="36972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9664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64775"/>
            <a:ext cx="4885898" cy="4678204"/>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(C) Toronto (continued):</a:t>
            </a:r>
          </a:p>
          <a:p>
            <a:pPr algn="just"/>
            <a:endParaRPr lang="en-IN" sz="2800" b="1" dirty="0" smtClean="0">
              <a:solidFill>
                <a:srgbClr val="FF0000"/>
              </a:solidFill>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Kmeans</a:t>
            </a:r>
            <a:r>
              <a:rPr lang="en-IN" sz="2200" dirty="0" smtClean="0">
                <a:latin typeface="Calibri" panose="020F0502020204030204" pitchFamily="34" charset="0"/>
              </a:rPr>
              <a:t> clustering used to divide the data in five clusters.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err="1" smtClean="0">
                <a:latin typeface="Calibri" panose="020F0502020204030204" pitchFamily="34" charset="0"/>
              </a:rPr>
              <a:t>Dataframe</a:t>
            </a:r>
            <a:r>
              <a:rPr lang="en-IN" sz="2200" dirty="0" smtClean="0">
                <a:latin typeface="Calibri" panose="020F0502020204030204" pitchFamily="34" charset="0"/>
              </a:rPr>
              <a:t> created containing details of all the </a:t>
            </a:r>
            <a:r>
              <a:rPr lang="en-IN" sz="2200" dirty="0" err="1" smtClean="0">
                <a:latin typeface="Calibri" panose="020F0502020204030204" pitchFamily="34" charset="0"/>
              </a:rPr>
              <a:t>neighborhoods</a:t>
            </a:r>
            <a:r>
              <a:rPr lang="en-IN" sz="2200" dirty="0" smtClean="0">
                <a:latin typeface="Calibri" panose="020F0502020204030204" pitchFamily="34" charset="0"/>
              </a:rPr>
              <a:t>, clusters and the top 10 venues for each neighbourhood.</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Cluster data visualised using Folium. Each cluster marked in a different colour on the map</a:t>
            </a:r>
          </a:p>
        </p:txBody>
      </p:sp>
      <p:sp>
        <p:nvSpPr>
          <p:cNvPr id="10" name="TextBox 9"/>
          <p:cNvSpPr txBox="1"/>
          <p:nvPr/>
        </p:nvSpPr>
        <p:spPr>
          <a:xfrm>
            <a:off x="6411431" y="1765953"/>
            <a:ext cx="4673844" cy="400110"/>
          </a:xfrm>
          <a:prstGeom prst="rect">
            <a:avLst/>
          </a:prstGeom>
          <a:noFill/>
        </p:spPr>
        <p:txBody>
          <a:bodyPr wrap="none" rtlCol="0">
            <a:spAutoFit/>
          </a:bodyPr>
          <a:lstStyle/>
          <a:p>
            <a:r>
              <a:rPr lang="en-IN" sz="2000" b="1" dirty="0" smtClean="0">
                <a:latin typeface="Calibri" panose="020F0502020204030204" pitchFamily="34" charset="0"/>
              </a:rPr>
              <a:t>Map of Toronto with Clusters using Folium</a:t>
            </a:r>
            <a:endParaRPr lang="en-IN" sz="2000" b="1" dirty="0">
              <a:latin typeface="Calibri" panose="020F0502020204030204" pitchFamily="34" charset="0"/>
            </a:endParaRPr>
          </a:p>
        </p:txBody>
      </p:sp>
      <p:pic>
        <p:nvPicPr>
          <p:cNvPr id="11" name="Picture 10"/>
          <p:cNvPicPr/>
          <p:nvPr/>
        </p:nvPicPr>
        <p:blipFill rotWithShape="1">
          <a:blip r:embed="rId3"/>
          <a:srcRect l="23032" t="22698" r="18768" b="15021"/>
          <a:stretch/>
        </p:blipFill>
        <p:spPr bwMode="auto">
          <a:xfrm>
            <a:off x="6102824" y="2292473"/>
            <a:ext cx="5638800" cy="33921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316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10138"/>
            <a:ext cx="10358650" cy="861774"/>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(C) Toronto </a:t>
            </a:r>
            <a:r>
              <a:rPr lang="en-IN" sz="2800" b="1" dirty="0">
                <a:solidFill>
                  <a:srgbClr val="FF0000"/>
                </a:solidFill>
                <a:latin typeface="Calibri" panose="020F0502020204030204" pitchFamily="34" charset="0"/>
              </a:rPr>
              <a:t>(continued</a:t>
            </a:r>
            <a:r>
              <a:rPr lang="en-IN" sz="28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 </a:t>
            </a:r>
            <a:r>
              <a:rPr lang="en-IN" sz="2200" dirty="0" smtClean="0">
                <a:latin typeface="Calibri" panose="020F0502020204030204" pitchFamily="34" charset="0"/>
              </a:rPr>
              <a:t>Each cluster examined separately. </a:t>
            </a:r>
          </a:p>
          <a:p>
            <a:pPr algn="just"/>
            <a:r>
              <a:rPr lang="en-IN" sz="2200" dirty="0" smtClean="0">
                <a:latin typeface="Calibri" panose="020F0502020204030204" pitchFamily="34" charset="0"/>
              </a:rPr>
              <a:t>Extract of cluster one for example:</a:t>
            </a:r>
          </a:p>
        </p:txBody>
      </p:sp>
      <p:pic>
        <p:nvPicPr>
          <p:cNvPr id="10" name="Picture 9"/>
          <p:cNvPicPr/>
          <p:nvPr/>
        </p:nvPicPr>
        <p:blipFill rotWithShape="1">
          <a:blip r:embed="rId3"/>
          <a:srcRect l="22876" t="27404" r="18612" b="30246"/>
          <a:stretch/>
        </p:blipFill>
        <p:spPr bwMode="auto">
          <a:xfrm>
            <a:off x="873456" y="2171912"/>
            <a:ext cx="10563367" cy="37648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1089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427" y="573206"/>
            <a:ext cx="6769289" cy="5201424"/>
          </a:xfrm>
          <a:prstGeom prst="rect">
            <a:avLst/>
          </a:prstGeom>
          <a:noFill/>
        </p:spPr>
        <p:txBody>
          <a:bodyPr wrap="square" rtlCol="0">
            <a:spAutoFit/>
          </a:bodyPr>
          <a:lstStyle/>
          <a:p>
            <a:pPr algn="ctr"/>
            <a:r>
              <a:rPr lang="en-IN" sz="4400" u="sng" dirty="0" smtClean="0">
                <a:solidFill>
                  <a:srgbClr val="FF0000"/>
                </a:solidFill>
                <a:latin typeface="Calibri" panose="020F0502020204030204" pitchFamily="34" charset="0"/>
                <a:cs typeface="Arial" panose="020B0604020202020204" pitchFamily="34" charset="0"/>
              </a:rPr>
              <a:t>Battle of the </a:t>
            </a:r>
            <a:r>
              <a:rPr lang="en-IN" sz="4400" u="sng" dirty="0" err="1" smtClean="0">
                <a:solidFill>
                  <a:srgbClr val="FF0000"/>
                </a:solidFill>
                <a:latin typeface="Calibri" panose="020F0502020204030204" pitchFamily="34" charset="0"/>
                <a:cs typeface="Arial" panose="020B0604020202020204" pitchFamily="34" charset="0"/>
              </a:rPr>
              <a:t>Neighborhoods</a:t>
            </a:r>
            <a:endParaRPr lang="en-IN" sz="4400" u="sng" dirty="0" smtClean="0">
              <a:solidFill>
                <a:srgbClr val="FF0000"/>
              </a:solidFill>
              <a:latin typeface="Calibri" panose="020F0502020204030204" pitchFamily="34" charset="0"/>
              <a:cs typeface="Arial" panose="020B0604020202020204" pitchFamily="34" charset="0"/>
            </a:endParaRPr>
          </a:p>
          <a:p>
            <a:endParaRPr lang="en-IN" sz="3200" dirty="0">
              <a:latin typeface="Calibri" panose="020F0502020204030204" pitchFamily="34" charset="0"/>
              <a:cs typeface="Arial" panose="020B0604020202020204" pitchFamily="34" charset="0"/>
            </a:endParaRPr>
          </a:p>
          <a:p>
            <a:r>
              <a:rPr lang="en-IN" sz="3200" u="sng" dirty="0" smtClean="0">
                <a:latin typeface="Calibri" panose="020F0502020204030204" pitchFamily="34" charset="0"/>
                <a:cs typeface="Arial" panose="020B0604020202020204" pitchFamily="34" charset="0"/>
              </a:rPr>
              <a:t>Contents</a:t>
            </a:r>
            <a:r>
              <a:rPr lang="en-IN" sz="3200" dirty="0" smtClean="0">
                <a:latin typeface="Calibri" panose="020F0502020204030204" pitchFamily="34" charset="0"/>
                <a:cs typeface="Arial" panose="020B0604020202020204" pitchFamily="34" charset="0"/>
              </a:rPr>
              <a:t>:</a:t>
            </a:r>
          </a:p>
          <a:p>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3" action="ppaction://hlinksldjump"/>
              </a:rPr>
              <a:t>Introduction</a:t>
            </a:r>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4" action="ppaction://hlinksldjump"/>
              </a:rPr>
              <a:t>Data</a:t>
            </a:r>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5" action="ppaction://hlinksldjump"/>
              </a:rPr>
              <a:t>Methodology</a:t>
            </a:r>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6" action="ppaction://hlinksldjump"/>
              </a:rPr>
              <a:t>Results</a:t>
            </a:r>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7" action="ppaction://hlinksldjump"/>
              </a:rPr>
              <a:t>Discussion</a:t>
            </a:r>
            <a:endParaRPr lang="en-IN" sz="3200" dirty="0" smtClean="0">
              <a:latin typeface="Calibri" panose="020F0502020204030204" pitchFamily="34" charset="0"/>
              <a:cs typeface="Arial" panose="020B0604020202020204" pitchFamily="34" charset="0"/>
            </a:endParaRPr>
          </a:p>
          <a:p>
            <a:pPr marL="342900" indent="-342900">
              <a:buAutoNum type="arabicPeriod"/>
            </a:pPr>
            <a:r>
              <a:rPr lang="en-IN" sz="3200" dirty="0" smtClean="0">
                <a:latin typeface="Calibri" panose="020F0502020204030204" pitchFamily="34" charset="0"/>
                <a:cs typeface="Arial" panose="020B0604020202020204" pitchFamily="34" charset="0"/>
                <a:hlinkClick r:id="rId8" action="ppaction://hlinksldjump"/>
              </a:rPr>
              <a:t>Conclusion</a:t>
            </a:r>
            <a:endParaRPr lang="en-IN" sz="3200" dirty="0" smtClean="0">
              <a:latin typeface="Calibri" panose="020F0502020204030204" pitchFamily="34" charset="0"/>
              <a:cs typeface="Arial" panose="020B0604020202020204" pitchFamily="34" charset="0"/>
            </a:endParaRPr>
          </a:p>
        </p:txBody>
      </p:sp>
      <p:sp>
        <p:nvSpPr>
          <p:cNvPr id="6"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6C13BE-FF34-4037-BF11-D74011518698}" type="slidenum">
              <a:rPr lang="en-IN" sz="1800" smtClean="0">
                <a:solidFill>
                  <a:schemeClr val="tx1"/>
                </a:solidFill>
                <a:latin typeface="Calibri" panose="020F0502020204030204" pitchFamily="34" charset="0"/>
                <a:cs typeface="Arial" panose="020B0604020202020204" pitchFamily="34" charset="0"/>
              </a:rPr>
              <a:pPr/>
              <a:t>2</a:t>
            </a:fld>
            <a:endParaRPr lang="en-IN" sz="1800" dirty="0">
              <a:solidFill>
                <a:schemeClr val="tx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63553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6" y="1364775"/>
            <a:ext cx="10563367" cy="523220"/>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(D) Analysing Manhattan and Toronto based on venues:</a:t>
            </a:r>
          </a:p>
        </p:txBody>
      </p:sp>
      <p:sp>
        <p:nvSpPr>
          <p:cNvPr id="8" name="TextBox 7"/>
          <p:cNvSpPr txBox="1"/>
          <p:nvPr/>
        </p:nvSpPr>
        <p:spPr>
          <a:xfrm>
            <a:off x="873456" y="2024472"/>
            <a:ext cx="10194878" cy="2893100"/>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smtClean="0">
                <a:latin typeface="Calibri" panose="020F0502020204030204" pitchFamily="34" charset="0"/>
              </a:rPr>
              <a:t>Analysing both geographical regions to find the most favoured activity by the target audience in these regions. </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b="1" dirty="0" smtClean="0">
                <a:latin typeface="Calibri" panose="020F0502020204030204" pitchFamily="34" charset="0"/>
              </a:rPr>
              <a:t>Pie charts </a:t>
            </a:r>
            <a:r>
              <a:rPr lang="en-IN" sz="2200" dirty="0" smtClean="0">
                <a:latin typeface="Calibri" panose="020F0502020204030204" pitchFamily="34" charset="0"/>
              </a:rPr>
              <a:t>used for data visualisation*.</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a:latin typeface="Calibri" panose="020F0502020204030204" pitchFamily="34" charset="0"/>
              </a:rPr>
              <a:t>Using the base data for </a:t>
            </a:r>
            <a:r>
              <a:rPr lang="en-IN" sz="2200" dirty="0" err="1">
                <a:latin typeface="Calibri" panose="020F0502020204030204" pitchFamily="34" charset="0"/>
              </a:rPr>
              <a:t>neighborhoods</a:t>
            </a:r>
            <a:r>
              <a:rPr lang="en-IN" sz="2200" dirty="0">
                <a:latin typeface="Calibri" panose="020F0502020204030204" pitchFamily="34" charset="0"/>
              </a:rPr>
              <a:t> and venues that was used earlier, </a:t>
            </a:r>
            <a:r>
              <a:rPr lang="en-IN" sz="2200" dirty="0" smtClean="0">
                <a:latin typeface="Calibri" panose="020F0502020204030204" pitchFamily="34" charset="0"/>
              </a:rPr>
              <a:t>a </a:t>
            </a:r>
            <a:r>
              <a:rPr lang="en-IN" sz="2200" dirty="0">
                <a:latin typeface="Calibri" panose="020F0502020204030204" pitchFamily="34" charset="0"/>
              </a:rPr>
              <a:t>pandas </a:t>
            </a:r>
            <a:r>
              <a:rPr lang="en-IN" sz="2200" dirty="0" err="1">
                <a:latin typeface="Calibri" panose="020F0502020204030204" pitchFamily="34" charset="0"/>
              </a:rPr>
              <a:t>dataframe</a:t>
            </a:r>
            <a:r>
              <a:rPr lang="en-IN" sz="2200" dirty="0">
                <a:latin typeface="Calibri" panose="020F0502020204030204" pitchFamily="34" charset="0"/>
              </a:rPr>
              <a:t> containing details of the most common venues in each neighbourhood in Manhattan and </a:t>
            </a:r>
            <a:r>
              <a:rPr lang="en-IN" sz="2200" dirty="0" smtClean="0">
                <a:latin typeface="Calibri" panose="020F0502020204030204" pitchFamily="34" charset="0"/>
              </a:rPr>
              <a:t>Toronto is created. </a:t>
            </a:r>
            <a:r>
              <a:rPr lang="en-IN" sz="2200" i="1" dirty="0" smtClean="0">
                <a:latin typeface="Calibri" panose="020F0502020204030204" pitchFamily="34" charset="0"/>
              </a:rPr>
              <a:t>(</a:t>
            </a:r>
            <a:r>
              <a:rPr lang="en-IN" sz="2200" i="1" dirty="0" err="1" smtClean="0">
                <a:latin typeface="Calibri" panose="020F0502020204030204" pitchFamily="34" charset="0"/>
              </a:rPr>
              <a:t>dataframes</a:t>
            </a:r>
            <a:r>
              <a:rPr lang="en-IN" sz="2200" i="1" dirty="0" smtClean="0">
                <a:latin typeface="Calibri" panose="020F0502020204030204" pitchFamily="34" charset="0"/>
              </a:rPr>
              <a:t> in next slide)</a:t>
            </a:r>
            <a:endParaRPr lang="en-IN" sz="2200" i="1" dirty="0">
              <a:latin typeface="Calibri" panose="020F0502020204030204" pitchFamily="34" charset="0"/>
            </a:endParaRPr>
          </a:p>
        </p:txBody>
      </p:sp>
      <p:sp>
        <p:nvSpPr>
          <p:cNvPr id="4" name="TextBox 3"/>
          <p:cNvSpPr txBox="1"/>
          <p:nvPr/>
        </p:nvSpPr>
        <p:spPr>
          <a:xfrm>
            <a:off x="873456" y="5434841"/>
            <a:ext cx="9389660" cy="646331"/>
          </a:xfrm>
          <a:prstGeom prst="rect">
            <a:avLst/>
          </a:prstGeom>
          <a:noFill/>
        </p:spPr>
        <p:txBody>
          <a:bodyPr wrap="square" rtlCol="0">
            <a:spAutoFit/>
          </a:bodyPr>
          <a:lstStyle/>
          <a:p>
            <a:r>
              <a:rPr lang="en-IN" i="1" dirty="0">
                <a:latin typeface="Calibri" panose="020F0502020204030204" pitchFamily="34" charset="0"/>
              </a:rPr>
              <a:t>* Note: the preferred mode for visualising and presenting the results was </a:t>
            </a:r>
            <a:r>
              <a:rPr lang="en-IN" i="1" dirty="0" err="1">
                <a:latin typeface="Calibri" panose="020F0502020204030204" pitchFamily="34" charset="0"/>
              </a:rPr>
              <a:t>wordcloud</a:t>
            </a:r>
            <a:r>
              <a:rPr lang="en-IN" i="1" dirty="0">
                <a:latin typeface="Calibri" panose="020F0502020204030204" pitchFamily="34" charset="0"/>
              </a:rPr>
              <a:t>, but as there was some error while downloading the package, we had to use pie chart.</a:t>
            </a:r>
            <a:endParaRPr lang="en-IN" dirty="0">
              <a:latin typeface="Calibri" panose="020F0502020204030204" pitchFamily="34" charset="0"/>
            </a:endParaRPr>
          </a:p>
        </p:txBody>
      </p:sp>
    </p:spTree>
    <p:extLst>
      <p:ext uri="{BB962C8B-B14F-4D97-AF65-F5344CB8AC3E}">
        <p14:creationId xmlns:p14="http://schemas.microsoft.com/office/powerpoint/2010/main" val="23485863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6" y="1364775"/>
            <a:ext cx="10563367" cy="523220"/>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(D) Analysing Manhattan and Toronto based on venues (continued):</a:t>
            </a:r>
          </a:p>
        </p:txBody>
      </p:sp>
      <p:pic>
        <p:nvPicPr>
          <p:cNvPr id="10" name="Picture 9"/>
          <p:cNvPicPr/>
          <p:nvPr/>
        </p:nvPicPr>
        <p:blipFill rotWithShape="1">
          <a:blip r:embed="rId3"/>
          <a:srcRect l="8870" t="41520" r="75257" b="42702"/>
          <a:stretch/>
        </p:blipFill>
        <p:spPr bwMode="auto">
          <a:xfrm>
            <a:off x="1247153" y="3135596"/>
            <a:ext cx="3829813" cy="2277257"/>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4"/>
          <a:srcRect l="8714" t="35984" r="64986" b="48239"/>
          <a:stretch/>
        </p:blipFill>
        <p:spPr bwMode="auto">
          <a:xfrm>
            <a:off x="5926115" y="3113609"/>
            <a:ext cx="5688130" cy="2321232"/>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1247153" y="1900637"/>
            <a:ext cx="6141492"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smtClean="0">
                <a:latin typeface="Calibri" panose="020F0502020204030204" pitchFamily="34" charset="0"/>
              </a:rPr>
              <a:t>Extract of </a:t>
            </a:r>
            <a:r>
              <a:rPr lang="en-IN" sz="2000" dirty="0" err="1" smtClean="0">
                <a:latin typeface="Calibri" panose="020F0502020204030204" pitchFamily="34" charset="0"/>
              </a:rPr>
              <a:t>dataframes</a:t>
            </a:r>
            <a:r>
              <a:rPr lang="en-IN" sz="2000" dirty="0" smtClean="0">
                <a:latin typeface="Calibri" panose="020F0502020204030204" pitchFamily="34" charset="0"/>
              </a:rPr>
              <a:t> created:</a:t>
            </a:r>
            <a:endParaRPr lang="en-IN" sz="2000" dirty="0">
              <a:latin typeface="Calibri" panose="020F0502020204030204" pitchFamily="34" charset="0"/>
            </a:endParaRPr>
          </a:p>
        </p:txBody>
      </p:sp>
      <p:sp>
        <p:nvSpPr>
          <p:cNvPr id="6" name="TextBox 5"/>
          <p:cNvSpPr txBox="1"/>
          <p:nvPr/>
        </p:nvSpPr>
        <p:spPr>
          <a:xfrm>
            <a:off x="2397784" y="2713499"/>
            <a:ext cx="1528549" cy="400110"/>
          </a:xfrm>
          <a:prstGeom prst="rect">
            <a:avLst/>
          </a:prstGeom>
          <a:noFill/>
        </p:spPr>
        <p:txBody>
          <a:bodyPr wrap="square" rtlCol="0">
            <a:spAutoFit/>
          </a:bodyPr>
          <a:lstStyle/>
          <a:p>
            <a:r>
              <a:rPr lang="en-IN" sz="2000" b="1" dirty="0" smtClean="0">
                <a:latin typeface="Calibri" panose="020F0502020204030204" pitchFamily="34" charset="0"/>
              </a:rPr>
              <a:t>Manhattan</a:t>
            </a:r>
            <a:endParaRPr lang="en-IN" sz="2000" b="1" dirty="0">
              <a:latin typeface="Calibri" panose="020F0502020204030204" pitchFamily="34" charset="0"/>
            </a:endParaRPr>
          </a:p>
        </p:txBody>
      </p:sp>
      <p:sp>
        <p:nvSpPr>
          <p:cNvPr id="12" name="TextBox 11"/>
          <p:cNvSpPr txBox="1"/>
          <p:nvPr/>
        </p:nvSpPr>
        <p:spPr>
          <a:xfrm>
            <a:off x="8005905" y="2658671"/>
            <a:ext cx="1528549" cy="400110"/>
          </a:xfrm>
          <a:prstGeom prst="rect">
            <a:avLst/>
          </a:prstGeom>
          <a:noFill/>
        </p:spPr>
        <p:txBody>
          <a:bodyPr wrap="square" rtlCol="0">
            <a:spAutoFit/>
          </a:bodyPr>
          <a:lstStyle/>
          <a:p>
            <a:pPr algn="ctr"/>
            <a:r>
              <a:rPr lang="en-IN" sz="2000" b="1" dirty="0" smtClean="0">
                <a:latin typeface="Calibri" panose="020F0502020204030204" pitchFamily="34" charset="0"/>
              </a:rPr>
              <a:t>Toronto</a:t>
            </a:r>
            <a:endParaRPr lang="en-IN" sz="2000" b="1" dirty="0">
              <a:latin typeface="Calibri" panose="020F0502020204030204" pitchFamily="34" charset="0"/>
            </a:endParaRPr>
          </a:p>
        </p:txBody>
      </p:sp>
    </p:spTree>
    <p:extLst>
      <p:ext uri="{BB962C8B-B14F-4D97-AF65-F5344CB8AC3E}">
        <p14:creationId xmlns:p14="http://schemas.microsoft.com/office/powerpoint/2010/main" val="3676068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6" y="1364775"/>
            <a:ext cx="10563367" cy="523220"/>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(D) Analysing Manhattan and Toronto based on venues (continued):</a:t>
            </a:r>
          </a:p>
        </p:txBody>
      </p:sp>
      <p:sp>
        <p:nvSpPr>
          <p:cNvPr id="5" name="TextBox 4"/>
          <p:cNvSpPr txBox="1"/>
          <p:nvPr/>
        </p:nvSpPr>
        <p:spPr>
          <a:xfrm>
            <a:off x="1247153" y="1900637"/>
            <a:ext cx="10189670" cy="1015663"/>
          </a:xfrm>
          <a:prstGeom prst="rect">
            <a:avLst/>
          </a:prstGeom>
          <a:noFill/>
        </p:spPr>
        <p:txBody>
          <a:bodyPr wrap="square" rtlCol="0">
            <a:spAutoFit/>
          </a:bodyPr>
          <a:lstStyle/>
          <a:p>
            <a:pPr marL="342900" indent="-342900">
              <a:buFont typeface="Arial" panose="020B0604020202020204" pitchFamily="34" charset="0"/>
              <a:buChar char="•"/>
            </a:pPr>
            <a:r>
              <a:rPr lang="en-IN" sz="2000" dirty="0" smtClean="0">
                <a:latin typeface="Calibri" panose="020F0502020204030204" pitchFamily="34" charset="0"/>
              </a:rPr>
              <a:t>Proceed </a:t>
            </a:r>
            <a:r>
              <a:rPr lang="en-IN" sz="2000" dirty="0">
                <a:latin typeface="Calibri" panose="020F0502020204030204" pitchFamily="34" charset="0"/>
              </a:rPr>
              <a:t>by taking a count of the </a:t>
            </a:r>
            <a:r>
              <a:rPr lang="en-IN" sz="2000" dirty="0" err="1">
                <a:latin typeface="Calibri" panose="020F0502020204030204" pitchFamily="34" charset="0"/>
              </a:rPr>
              <a:t>neighborhoods</a:t>
            </a:r>
            <a:r>
              <a:rPr lang="en-IN" sz="2000" dirty="0">
                <a:latin typeface="Calibri" panose="020F0502020204030204" pitchFamily="34" charset="0"/>
              </a:rPr>
              <a:t> for each of the ‘Most Common Venues’ for Manhattan and Toronto. This would help in creating pie charts</a:t>
            </a:r>
            <a:r>
              <a:rPr lang="en-IN" sz="2000" dirty="0" smtClean="0">
                <a:latin typeface="Calibri" panose="020F0502020204030204" pitchFamily="34" charset="0"/>
              </a:rPr>
              <a:t>. </a:t>
            </a:r>
            <a:r>
              <a:rPr lang="en-IN" sz="2000" dirty="0">
                <a:latin typeface="Calibri" panose="020F0502020204030204" pitchFamily="34" charset="0"/>
              </a:rPr>
              <a:t>(Extract of data:)</a:t>
            </a:r>
            <a:endParaRPr lang="en-IN" sz="2000" dirty="0" smtClean="0">
              <a:latin typeface="Calibri" panose="020F0502020204030204" pitchFamily="34" charset="0"/>
            </a:endParaRPr>
          </a:p>
          <a:p>
            <a:pPr marL="342900" indent="-342900">
              <a:buFont typeface="Arial" panose="020B0604020202020204" pitchFamily="34" charset="0"/>
              <a:buChar char="•"/>
            </a:pPr>
            <a:r>
              <a:rPr lang="en-IN" sz="2000" dirty="0" err="1" smtClean="0">
                <a:latin typeface="Calibri" panose="020F0502020204030204" pitchFamily="34" charset="0"/>
              </a:rPr>
              <a:t>Matplotlib</a:t>
            </a:r>
            <a:r>
              <a:rPr lang="en-IN" sz="2000" dirty="0" smtClean="0">
                <a:latin typeface="Calibri" panose="020F0502020204030204" pitchFamily="34" charset="0"/>
              </a:rPr>
              <a:t> and </a:t>
            </a:r>
            <a:r>
              <a:rPr lang="en-IN" sz="2000" dirty="0" err="1" smtClean="0">
                <a:latin typeface="Calibri" panose="020F0502020204030204" pitchFamily="34" charset="0"/>
              </a:rPr>
              <a:t>ggplot</a:t>
            </a:r>
            <a:r>
              <a:rPr lang="en-IN" sz="2000" dirty="0" smtClean="0">
                <a:latin typeface="Calibri" panose="020F0502020204030204" pitchFamily="34" charset="0"/>
              </a:rPr>
              <a:t> are used to create pie-charts</a:t>
            </a:r>
            <a:endParaRPr lang="en-IN" sz="2000" dirty="0">
              <a:latin typeface="Calibri" panose="020F0502020204030204" pitchFamily="34" charset="0"/>
            </a:endParaRPr>
          </a:p>
        </p:txBody>
      </p:sp>
      <p:sp>
        <p:nvSpPr>
          <p:cNvPr id="6" name="TextBox 5"/>
          <p:cNvSpPr txBox="1"/>
          <p:nvPr/>
        </p:nvSpPr>
        <p:spPr>
          <a:xfrm>
            <a:off x="2397784" y="2962995"/>
            <a:ext cx="1528549" cy="400110"/>
          </a:xfrm>
          <a:prstGeom prst="rect">
            <a:avLst/>
          </a:prstGeom>
          <a:noFill/>
        </p:spPr>
        <p:txBody>
          <a:bodyPr wrap="square" rtlCol="0">
            <a:spAutoFit/>
          </a:bodyPr>
          <a:lstStyle/>
          <a:p>
            <a:r>
              <a:rPr lang="en-IN" sz="2000" b="1" dirty="0" smtClean="0">
                <a:latin typeface="Calibri" panose="020F0502020204030204" pitchFamily="34" charset="0"/>
              </a:rPr>
              <a:t>Manhattan</a:t>
            </a:r>
            <a:endParaRPr lang="en-IN" sz="2000" b="1" dirty="0">
              <a:latin typeface="Calibri" panose="020F0502020204030204" pitchFamily="34" charset="0"/>
            </a:endParaRPr>
          </a:p>
        </p:txBody>
      </p:sp>
      <p:sp>
        <p:nvSpPr>
          <p:cNvPr id="12" name="TextBox 11"/>
          <p:cNvSpPr txBox="1"/>
          <p:nvPr/>
        </p:nvSpPr>
        <p:spPr>
          <a:xfrm>
            <a:off x="8005905" y="2908167"/>
            <a:ext cx="1528549" cy="400110"/>
          </a:xfrm>
          <a:prstGeom prst="rect">
            <a:avLst/>
          </a:prstGeom>
          <a:noFill/>
        </p:spPr>
        <p:txBody>
          <a:bodyPr wrap="square" rtlCol="0">
            <a:spAutoFit/>
          </a:bodyPr>
          <a:lstStyle/>
          <a:p>
            <a:pPr algn="ctr"/>
            <a:r>
              <a:rPr lang="en-IN" sz="2000" b="1" dirty="0" smtClean="0">
                <a:latin typeface="Calibri" panose="020F0502020204030204" pitchFamily="34" charset="0"/>
              </a:rPr>
              <a:t>Toronto</a:t>
            </a:r>
            <a:endParaRPr lang="en-IN" sz="2000" b="1" dirty="0">
              <a:latin typeface="Calibri" panose="020F0502020204030204" pitchFamily="34" charset="0"/>
            </a:endParaRPr>
          </a:p>
        </p:txBody>
      </p:sp>
      <p:pic>
        <p:nvPicPr>
          <p:cNvPr id="13" name="Picture 12"/>
          <p:cNvPicPr/>
          <p:nvPr/>
        </p:nvPicPr>
        <p:blipFill rotWithShape="1">
          <a:blip r:embed="rId3"/>
          <a:srcRect l="8559" t="44842" r="77124" b="36058"/>
          <a:stretch/>
        </p:blipFill>
        <p:spPr bwMode="auto">
          <a:xfrm>
            <a:off x="1406884" y="3409800"/>
            <a:ext cx="3940649" cy="2841021"/>
          </a:xfrm>
          <a:prstGeom prst="rect">
            <a:avLst/>
          </a:prstGeom>
          <a:ln>
            <a:noFill/>
          </a:ln>
          <a:extLst>
            <a:ext uri="{53640926-AAD7-44D8-BBD7-CCE9431645EC}">
              <a14:shadowObscured xmlns:a14="http://schemas.microsoft.com/office/drawing/2010/main"/>
            </a:ext>
          </a:extLst>
        </p:spPr>
      </p:pic>
      <p:pic>
        <p:nvPicPr>
          <p:cNvPr id="14" name="Picture 13"/>
          <p:cNvPicPr/>
          <p:nvPr/>
        </p:nvPicPr>
        <p:blipFill rotWithShape="1">
          <a:blip r:embed="rId4"/>
          <a:srcRect l="8404" t="50769" r="77254" b="32225"/>
          <a:stretch/>
        </p:blipFill>
        <p:spPr bwMode="auto">
          <a:xfrm>
            <a:off x="6905340" y="3409800"/>
            <a:ext cx="4053812" cy="2536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696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518244" y="409433"/>
            <a:ext cx="4367655" cy="1938992"/>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764274" y="2483892"/>
            <a:ext cx="4121625" cy="1384995"/>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(D) Analysing Manhattan and Toronto based on venues (continued):</a:t>
            </a:r>
          </a:p>
        </p:txBody>
      </p:sp>
      <p:pic>
        <p:nvPicPr>
          <p:cNvPr id="15" name="Picture 14"/>
          <p:cNvPicPr/>
          <p:nvPr/>
        </p:nvPicPr>
        <p:blipFill rotWithShape="1">
          <a:blip r:embed="rId3"/>
          <a:srcRect l="8403" t="26019" r="47401" b="5886"/>
          <a:stretch/>
        </p:blipFill>
        <p:spPr bwMode="auto">
          <a:xfrm>
            <a:off x="5172500" y="545910"/>
            <a:ext cx="6482687" cy="5659607"/>
          </a:xfrm>
          <a:prstGeom prst="rect">
            <a:avLst/>
          </a:prstGeom>
          <a:ln>
            <a:noFill/>
          </a:ln>
          <a:extLst>
            <a:ext uri="{53640926-AAD7-44D8-BBD7-CCE9431645EC}">
              <a14:shadowObscured xmlns:a14="http://schemas.microsoft.com/office/drawing/2010/main"/>
            </a:ext>
          </a:extLst>
        </p:spPr>
      </p:pic>
      <p:sp>
        <p:nvSpPr>
          <p:cNvPr id="17" name="TextBox 16"/>
          <p:cNvSpPr txBox="1"/>
          <p:nvPr/>
        </p:nvSpPr>
        <p:spPr>
          <a:xfrm>
            <a:off x="859805" y="4137546"/>
            <a:ext cx="4121625" cy="523220"/>
          </a:xfrm>
          <a:prstGeom prst="rect">
            <a:avLst/>
          </a:prstGeom>
          <a:noFill/>
        </p:spPr>
        <p:txBody>
          <a:bodyPr wrap="square" rtlCol="0">
            <a:spAutoFit/>
          </a:bodyPr>
          <a:lstStyle/>
          <a:p>
            <a:pPr algn="just"/>
            <a:r>
              <a:rPr lang="en-IN" sz="2800" b="1" dirty="0" smtClean="0">
                <a:latin typeface="Calibri" panose="020F0502020204030204" pitchFamily="34" charset="0"/>
              </a:rPr>
              <a:t>Pie-chart for Manhattan:</a:t>
            </a:r>
          </a:p>
        </p:txBody>
      </p:sp>
    </p:spTree>
    <p:extLst>
      <p:ext uri="{BB962C8B-B14F-4D97-AF65-F5344CB8AC3E}">
        <p14:creationId xmlns:p14="http://schemas.microsoft.com/office/powerpoint/2010/main" val="4072704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518244" y="409433"/>
            <a:ext cx="4367655" cy="1938992"/>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764274" y="2483892"/>
            <a:ext cx="4121625" cy="1384995"/>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(D) Analysing Manhattan and Toronto based on venues (continued):</a:t>
            </a:r>
          </a:p>
        </p:txBody>
      </p:sp>
      <p:sp>
        <p:nvSpPr>
          <p:cNvPr id="17" name="TextBox 16"/>
          <p:cNvSpPr txBox="1"/>
          <p:nvPr/>
        </p:nvSpPr>
        <p:spPr>
          <a:xfrm>
            <a:off x="859805" y="4137546"/>
            <a:ext cx="4121625" cy="523220"/>
          </a:xfrm>
          <a:prstGeom prst="rect">
            <a:avLst/>
          </a:prstGeom>
          <a:noFill/>
        </p:spPr>
        <p:txBody>
          <a:bodyPr wrap="square" rtlCol="0">
            <a:spAutoFit/>
          </a:bodyPr>
          <a:lstStyle/>
          <a:p>
            <a:pPr algn="just"/>
            <a:r>
              <a:rPr lang="en-IN" sz="2800" b="1" dirty="0" smtClean="0">
                <a:latin typeface="Calibri" panose="020F0502020204030204" pitchFamily="34" charset="0"/>
              </a:rPr>
              <a:t>Pie-chart for Toronto:</a:t>
            </a:r>
          </a:p>
        </p:txBody>
      </p:sp>
      <p:pic>
        <p:nvPicPr>
          <p:cNvPr id="8" name="Picture 7"/>
          <p:cNvPicPr/>
          <p:nvPr/>
        </p:nvPicPr>
        <p:blipFill rotWithShape="1">
          <a:blip r:embed="rId3"/>
          <a:srcRect l="8871" t="27127" r="46622" b="6441"/>
          <a:stretch/>
        </p:blipFill>
        <p:spPr bwMode="auto">
          <a:xfrm>
            <a:off x="5172501" y="582731"/>
            <a:ext cx="6564574" cy="56227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8755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8" name="TextBox 7"/>
          <p:cNvSpPr txBox="1"/>
          <p:nvPr/>
        </p:nvSpPr>
        <p:spPr>
          <a:xfrm>
            <a:off x="564849" y="1373425"/>
            <a:ext cx="5537975" cy="5109091"/>
          </a:xfrm>
          <a:prstGeom prst="rect">
            <a:avLst/>
          </a:prstGeom>
          <a:noFill/>
        </p:spPr>
        <p:txBody>
          <a:bodyPr wrap="square" rtlCol="0">
            <a:spAutoFit/>
          </a:bodyPr>
          <a:lstStyle/>
          <a:p>
            <a:pPr algn="just"/>
            <a:r>
              <a:rPr lang="en-IN" sz="2200" b="1" dirty="0" smtClean="0">
                <a:solidFill>
                  <a:srgbClr val="FF0000"/>
                </a:solidFill>
                <a:latin typeface="Calibri" panose="020F0502020204030204" pitchFamily="34" charset="0"/>
              </a:rPr>
              <a:t>(a) Based on the analysis, we see that both    Manhattan and Toronto are:</a:t>
            </a:r>
          </a:p>
          <a:p>
            <a:pPr marL="342900" indent="-342900" algn="just">
              <a:buFont typeface="Arial" panose="020B0604020202020204" pitchFamily="34" charset="0"/>
              <a:buChar char="•"/>
            </a:pPr>
            <a:endParaRPr lang="en-IN" sz="2200" dirty="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Similar in terms of being multi-cultural and cosmopolitan cities</a:t>
            </a:r>
          </a:p>
          <a:p>
            <a:pPr marL="342900" indent="-342900" algn="just">
              <a:buFont typeface="Arial" panose="020B0604020202020204" pitchFamily="34" charset="0"/>
              <a:buChar char="•"/>
            </a:pPr>
            <a:endParaRPr lang="en-IN" sz="2200" dirty="0" smtClean="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Major centres for various businesses</a:t>
            </a:r>
          </a:p>
          <a:p>
            <a:pPr marL="342900" indent="-342900" algn="just">
              <a:buFont typeface="Arial" panose="020B0604020202020204" pitchFamily="34" charset="0"/>
              <a:buChar char="•"/>
            </a:pPr>
            <a:endParaRPr lang="en-IN" sz="2200" dirty="0" smtClean="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Provide a large customer base</a:t>
            </a:r>
          </a:p>
          <a:p>
            <a:pPr marL="342900" indent="-342900" algn="just">
              <a:buFont typeface="Arial" panose="020B0604020202020204" pitchFamily="34" charset="0"/>
              <a:buChar char="•"/>
            </a:pPr>
            <a:endParaRPr lang="en-IN" sz="2200" dirty="0" smtClean="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Attract new businesses and are subject to every increasing competition in the business environment.</a:t>
            </a:r>
          </a:p>
          <a:p>
            <a:pPr algn="just"/>
            <a:endParaRPr lang="en-IN" sz="2000" i="1" dirty="0" smtClean="0">
              <a:latin typeface="Calibri" panose="020F0502020204030204" pitchFamily="34" charset="0"/>
            </a:endParaRPr>
          </a:p>
          <a:p>
            <a:pPr algn="just"/>
            <a:r>
              <a:rPr lang="en-IN" sz="2000" i="1" dirty="0" smtClean="0">
                <a:latin typeface="Calibri" panose="020F0502020204030204" pitchFamily="34" charset="0"/>
              </a:rPr>
              <a:t>(</a:t>
            </a:r>
            <a:r>
              <a:rPr lang="en-IN" sz="2000" i="1" dirty="0">
                <a:latin typeface="Calibri" panose="020F0502020204030204" pitchFamily="34" charset="0"/>
              </a:rPr>
              <a:t>Analysis of Manhattan and Toronto on next slide</a:t>
            </a:r>
            <a:r>
              <a:rPr lang="en-IN" sz="2000" i="1" dirty="0" smtClean="0">
                <a:latin typeface="Calibri" panose="020F0502020204030204" pitchFamily="34" charset="0"/>
              </a:rPr>
              <a:t>)</a:t>
            </a:r>
            <a:endParaRPr lang="en-IN" sz="2000" i="1" dirty="0">
              <a:latin typeface="Calibri" panose="020F0502020204030204" pitchFamily="34" charset="0"/>
            </a:endParaRPr>
          </a:p>
        </p:txBody>
      </p:sp>
      <p:sp>
        <p:nvSpPr>
          <p:cNvPr id="10" name="TextBox 9"/>
          <p:cNvSpPr txBox="1"/>
          <p:nvPr/>
        </p:nvSpPr>
        <p:spPr>
          <a:xfrm>
            <a:off x="764275" y="409433"/>
            <a:ext cx="7997588" cy="769441"/>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4. Results:</a:t>
            </a:r>
            <a:endParaRPr lang="en-IN" sz="4400" dirty="0">
              <a:solidFill>
                <a:srgbClr val="C00000"/>
              </a:solidFill>
              <a:latin typeface="Calibri" panose="020F0502020204030204" pitchFamily="34" charset="0"/>
            </a:endParaRPr>
          </a:p>
        </p:txBody>
      </p:sp>
      <p:sp>
        <p:nvSpPr>
          <p:cNvPr id="11" name="TextBox 10"/>
          <p:cNvSpPr txBox="1"/>
          <p:nvPr/>
        </p:nvSpPr>
        <p:spPr>
          <a:xfrm>
            <a:off x="6411431" y="1373425"/>
            <a:ext cx="5383671" cy="4493538"/>
          </a:xfrm>
          <a:prstGeom prst="rect">
            <a:avLst/>
          </a:prstGeom>
          <a:noFill/>
        </p:spPr>
        <p:txBody>
          <a:bodyPr wrap="square" rtlCol="0">
            <a:spAutoFit/>
          </a:bodyPr>
          <a:lstStyle/>
          <a:p>
            <a:pPr algn="just"/>
            <a:r>
              <a:rPr lang="en-IN" sz="2200" dirty="0" smtClean="0">
                <a:latin typeface="Calibri" panose="020F0502020204030204" pitchFamily="34" charset="0"/>
              </a:rPr>
              <a:t>(b) An aspiring entrepreneur needs to carefully </a:t>
            </a:r>
            <a:r>
              <a:rPr lang="en-IN" sz="2200" b="1" dirty="0" smtClean="0">
                <a:solidFill>
                  <a:srgbClr val="FF0000"/>
                </a:solidFill>
                <a:latin typeface="Calibri" panose="020F0502020204030204" pitchFamily="34" charset="0"/>
              </a:rPr>
              <a:t>analyse both the geographical regions </a:t>
            </a:r>
            <a:r>
              <a:rPr lang="en-IN" sz="2200" dirty="0" smtClean="0">
                <a:latin typeface="Calibri" panose="020F0502020204030204" pitchFamily="34" charset="0"/>
              </a:rPr>
              <a:t>before deciding on the type of business venture.</a:t>
            </a:r>
          </a:p>
          <a:p>
            <a:pPr algn="just"/>
            <a:endParaRPr lang="en-IN" sz="2200" dirty="0" smtClean="0">
              <a:latin typeface="Calibri" panose="020F0502020204030204" pitchFamily="34" charset="0"/>
            </a:endParaRPr>
          </a:p>
          <a:p>
            <a:pPr algn="just"/>
            <a:r>
              <a:rPr lang="en-IN" sz="2200" dirty="0" smtClean="0">
                <a:latin typeface="Calibri" panose="020F0502020204030204" pitchFamily="34" charset="0"/>
              </a:rPr>
              <a:t>(c) The </a:t>
            </a:r>
            <a:r>
              <a:rPr lang="en-IN" sz="2200" dirty="0">
                <a:latin typeface="Calibri" panose="020F0502020204030204" pitchFamily="34" charset="0"/>
              </a:rPr>
              <a:t>type of venue that has the </a:t>
            </a:r>
            <a:r>
              <a:rPr lang="en-IN" sz="2200" b="1" dirty="0">
                <a:solidFill>
                  <a:srgbClr val="FF0000"/>
                </a:solidFill>
                <a:latin typeface="Calibri" panose="020F0502020204030204" pitchFamily="34" charset="0"/>
              </a:rPr>
              <a:t>most customer footfall could be considered as an ideal type of business </a:t>
            </a:r>
            <a:r>
              <a:rPr lang="en-IN" sz="2200" dirty="0">
                <a:latin typeface="Calibri" panose="020F0502020204030204" pitchFamily="34" charset="0"/>
              </a:rPr>
              <a:t>for an aspiring entrepreneur, in order to </a:t>
            </a:r>
            <a:r>
              <a:rPr lang="en-IN" sz="2200" b="1" dirty="0">
                <a:solidFill>
                  <a:srgbClr val="FF0000"/>
                </a:solidFill>
                <a:latin typeface="Calibri" panose="020F0502020204030204" pitchFamily="34" charset="0"/>
              </a:rPr>
              <a:t>ensure </a:t>
            </a:r>
            <a:r>
              <a:rPr lang="en-IN" sz="2200" b="1" dirty="0" smtClean="0">
                <a:solidFill>
                  <a:srgbClr val="FF0000"/>
                </a:solidFill>
                <a:latin typeface="Calibri" panose="020F0502020204030204" pitchFamily="34" charset="0"/>
              </a:rPr>
              <a:t>profit</a:t>
            </a:r>
            <a:r>
              <a:rPr lang="en-IN" sz="2200" dirty="0" smtClean="0">
                <a:latin typeface="Calibri" panose="020F0502020204030204" pitchFamily="34" charset="0"/>
              </a:rPr>
              <a:t>.</a:t>
            </a:r>
          </a:p>
          <a:p>
            <a:pPr algn="just"/>
            <a:endParaRPr lang="en-IN" sz="2200" dirty="0">
              <a:latin typeface="Calibri" panose="020F0502020204030204" pitchFamily="34" charset="0"/>
            </a:endParaRPr>
          </a:p>
          <a:p>
            <a:pPr algn="just"/>
            <a:endParaRPr lang="en-IN" sz="2200" i="1" dirty="0" smtClean="0">
              <a:latin typeface="Calibri" panose="020F0502020204030204" pitchFamily="34" charset="0"/>
            </a:endParaRPr>
          </a:p>
          <a:p>
            <a:pPr algn="just"/>
            <a:endParaRPr lang="en-IN" sz="2200" i="1" dirty="0" smtClean="0">
              <a:latin typeface="Calibri" panose="020F0502020204030204" pitchFamily="34" charset="0"/>
            </a:endParaRPr>
          </a:p>
          <a:p>
            <a:pPr algn="just"/>
            <a:endParaRPr lang="en-IN" sz="2200" i="1" dirty="0">
              <a:latin typeface="Calibri" panose="020F0502020204030204" pitchFamily="34" charset="0"/>
            </a:endParaRPr>
          </a:p>
        </p:txBody>
      </p:sp>
    </p:spTree>
    <p:extLst>
      <p:ext uri="{BB962C8B-B14F-4D97-AF65-F5344CB8AC3E}">
        <p14:creationId xmlns:p14="http://schemas.microsoft.com/office/powerpoint/2010/main" val="2763515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8" name="TextBox 7"/>
          <p:cNvSpPr txBox="1"/>
          <p:nvPr/>
        </p:nvSpPr>
        <p:spPr>
          <a:xfrm>
            <a:off x="564849" y="1373425"/>
            <a:ext cx="5537975" cy="4893647"/>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Manhattan:</a:t>
            </a:r>
          </a:p>
          <a:p>
            <a:pPr marL="342900" indent="-342900" algn="just">
              <a:buFont typeface="Arial" panose="020B0604020202020204" pitchFamily="34" charset="0"/>
              <a:buChar char="•"/>
            </a:pPr>
            <a:r>
              <a:rPr lang="en-IN" sz="2200" dirty="0" smtClean="0">
                <a:latin typeface="Calibri" panose="020F0502020204030204" pitchFamily="34" charset="0"/>
              </a:rPr>
              <a:t>Based on the pie-chart, we see that the most commonly visited venues and their share in customer foot-fall are:</a:t>
            </a:r>
          </a:p>
          <a:p>
            <a:pPr algn="just"/>
            <a:r>
              <a:rPr lang="en-IN" sz="2200" i="1" dirty="0" smtClean="0">
                <a:latin typeface="Calibri" panose="020F0502020204030204" pitchFamily="34" charset="0"/>
              </a:rPr>
              <a:t>	</a:t>
            </a:r>
            <a:r>
              <a:rPr lang="en-IN" sz="2200" b="1" i="1" dirty="0" smtClean="0">
                <a:latin typeface="Calibri" panose="020F0502020204030204" pitchFamily="34" charset="0"/>
              </a:rPr>
              <a:t>(a) Italian Restaurants – 20% </a:t>
            </a:r>
          </a:p>
          <a:p>
            <a:pPr algn="just"/>
            <a:r>
              <a:rPr lang="en-IN" sz="2200" b="1" i="1" dirty="0">
                <a:latin typeface="Calibri" panose="020F0502020204030204" pitchFamily="34" charset="0"/>
              </a:rPr>
              <a:t>	</a:t>
            </a:r>
            <a:r>
              <a:rPr lang="en-IN" sz="2200" b="1" i="1" dirty="0" smtClean="0">
                <a:latin typeface="Calibri" panose="020F0502020204030204" pitchFamily="34" charset="0"/>
              </a:rPr>
              <a:t>(b) Coffee Shops – 15%</a:t>
            </a:r>
          </a:p>
          <a:p>
            <a:pPr algn="just"/>
            <a:r>
              <a:rPr lang="en-IN" sz="2200" b="1" i="1" dirty="0">
                <a:latin typeface="Calibri" panose="020F0502020204030204" pitchFamily="34" charset="0"/>
              </a:rPr>
              <a:t>	</a:t>
            </a:r>
            <a:r>
              <a:rPr lang="en-IN" sz="2200" b="1" i="1" dirty="0" smtClean="0">
                <a:latin typeface="Calibri" panose="020F0502020204030204" pitchFamily="34" charset="0"/>
              </a:rPr>
              <a:t>(c) Mexican Restaurants – 7.5%</a:t>
            </a:r>
          </a:p>
          <a:p>
            <a:pPr algn="just"/>
            <a:endParaRPr lang="en-IN" sz="2200" i="1" dirty="0" smtClean="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All three put together account for about </a:t>
            </a:r>
            <a:r>
              <a:rPr lang="en-IN" sz="2200" b="1" dirty="0" smtClean="0">
                <a:latin typeface="Calibri" panose="020F0502020204030204" pitchFamily="34" charset="0"/>
              </a:rPr>
              <a:t>42.5%</a:t>
            </a:r>
            <a:r>
              <a:rPr lang="en-IN" sz="2200" dirty="0" smtClean="0">
                <a:latin typeface="Calibri" panose="020F0502020204030204" pitchFamily="34" charset="0"/>
              </a:rPr>
              <a:t> of the total customer foot-fall.</a:t>
            </a:r>
          </a:p>
          <a:p>
            <a:pPr marL="342900" indent="-342900" algn="just">
              <a:buFont typeface="Arial" panose="020B0604020202020204" pitchFamily="34" charset="0"/>
              <a:buChar char="•"/>
            </a:pPr>
            <a:endParaRPr lang="en-IN" sz="2200" dirty="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Following them are Parks, Bakeries, Bars, Cafes and Hotels, each with a share of 5%.</a:t>
            </a:r>
          </a:p>
          <a:p>
            <a:pPr algn="just"/>
            <a:endParaRPr lang="en-IN" sz="2000" i="1" dirty="0">
              <a:latin typeface="Calibri" panose="020F0502020204030204" pitchFamily="34" charset="0"/>
            </a:endParaRPr>
          </a:p>
        </p:txBody>
      </p:sp>
      <p:sp>
        <p:nvSpPr>
          <p:cNvPr id="10" name="TextBox 9"/>
          <p:cNvSpPr txBox="1"/>
          <p:nvPr/>
        </p:nvSpPr>
        <p:spPr>
          <a:xfrm>
            <a:off x="764275" y="409433"/>
            <a:ext cx="7997588" cy="769441"/>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4. Results (continued):</a:t>
            </a:r>
            <a:endParaRPr lang="en-IN" sz="4400" dirty="0">
              <a:solidFill>
                <a:srgbClr val="C00000"/>
              </a:solidFill>
              <a:latin typeface="Calibri" panose="020F0502020204030204" pitchFamily="34" charset="0"/>
            </a:endParaRPr>
          </a:p>
        </p:txBody>
      </p:sp>
      <p:sp>
        <p:nvSpPr>
          <p:cNvPr id="12" name="TextBox 11"/>
          <p:cNvSpPr txBox="1"/>
          <p:nvPr/>
        </p:nvSpPr>
        <p:spPr>
          <a:xfrm>
            <a:off x="6257127" y="1311870"/>
            <a:ext cx="5537975" cy="4893647"/>
          </a:xfrm>
          <a:prstGeom prst="rect">
            <a:avLst/>
          </a:prstGeom>
          <a:noFill/>
        </p:spPr>
        <p:txBody>
          <a:bodyPr wrap="square" rtlCol="0">
            <a:spAutoFit/>
          </a:bodyPr>
          <a:lstStyle/>
          <a:p>
            <a:pPr algn="just"/>
            <a:r>
              <a:rPr lang="en-IN" sz="2800" b="1" dirty="0" smtClean="0">
                <a:solidFill>
                  <a:srgbClr val="FF0000"/>
                </a:solidFill>
                <a:latin typeface="Calibri" panose="020F0502020204030204" pitchFamily="34" charset="0"/>
              </a:rPr>
              <a:t>Toronto:</a:t>
            </a:r>
          </a:p>
          <a:p>
            <a:pPr marL="342900" indent="-342900" algn="just">
              <a:buFont typeface="Arial" panose="020B0604020202020204" pitchFamily="34" charset="0"/>
              <a:buChar char="•"/>
            </a:pPr>
            <a:r>
              <a:rPr lang="en-IN" sz="2200" dirty="0" smtClean="0">
                <a:latin typeface="Calibri" panose="020F0502020204030204" pitchFamily="34" charset="0"/>
              </a:rPr>
              <a:t>Based on the pie-chart, we see that the most commonly visited venues and their share in customer foot-fall are:</a:t>
            </a:r>
          </a:p>
          <a:p>
            <a:pPr algn="just"/>
            <a:r>
              <a:rPr lang="en-IN" sz="2200" i="1" dirty="0" smtClean="0">
                <a:latin typeface="Calibri" panose="020F0502020204030204" pitchFamily="34" charset="0"/>
              </a:rPr>
              <a:t>	</a:t>
            </a:r>
            <a:r>
              <a:rPr lang="en-IN" sz="2200" b="1" i="1" dirty="0" smtClean="0">
                <a:latin typeface="Calibri" panose="020F0502020204030204" pitchFamily="34" charset="0"/>
              </a:rPr>
              <a:t>(a) Coffee Shops – 41% </a:t>
            </a:r>
          </a:p>
          <a:p>
            <a:pPr algn="just"/>
            <a:r>
              <a:rPr lang="en-IN" sz="2200" b="1" i="1" dirty="0">
                <a:latin typeface="Calibri" panose="020F0502020204030204" pitchFamily="34" charset="0"/>
              </a:rPr>
              <a:t>	</a:t>
            </a:r>
            <a:r>
              <a:rPr lang="en-IN" sz="2200" b="1" i="1" dirty="0" smtClean="0">
                <a:latin typeface="Calibri" panose="020F0502020204030204" pitchFamily="34" charset="0"/>
              </a:rPr>
              <a:t>(b) Cafes – 10.3%</a:t>
            </a:r>
          </a:p>
          <a:p>
            <a:pPr algn="just"/>
            <a:endParaRPr lang="en-IN" sz="2200" i="1" dirty="0" smtClean="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Both put together account for about </a:t>
            </a:r>
            <a:r>
              <a:rPr lang="en-IN" sz="2200" b="1" dirty="0" smtClean="0">
                <a:latin typeface="Calibri" panose="020F0502020204030204" pitchFamily="34" charset="0"/>
              </a:rPr>
              <a:t>51.3% </a:t>
            </a:r>
            <a:r>
              <a:rPr lang="en-IN" sz="2200" dirty="0" smtClean="0">
                <a:latin typeface="Calibri" panose="020F0502020204030204" pitchFamily="34" charset="0"/>
              </a:rPr>
              <a:t>of the total customer foot-fall, which is more than half the market size.</a:t>
            </a:r>
          </a:p>
          <a:p>
            <a:pPr marL="342900" indent="-342900" algn="just">
              <a:buFont typeface="Arial" panose="020B0604020202020204" pitchFamily="34" charset="0"/>
              <a:buChar char="•"/>
            </a:pPr>
            <a:endParaRPr lang="en-IN" sz="2200" dirty="0">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Following them are Sandwich shops(7.3%), Clothing Stores (5%) and Parks (5%).</a:t>
            </a:r>
          </a:p>
          <a:p>
            <a:pPr algn="just"/>
            <a:endParaRPr lang="en-IN" sz="2000" i="1" dirty="0">
              <a:latin typeface="Calibri" panose="020F0502020204030204" pitchFamily="34" charset="0"/>
            </a:endParaRPr>
          </a:p>
        </p:txBody>
      </p:sp>
    </p:spTree>
    <p:extLst>
      <p:ext uri="{BB962C8B-B14F-4D97-AF65-F5344CB8AC3E}">
        <p14:creationId xmlns:p14="http://schemas.microsoft.com/office/powerpoint/2010/main" val="2477642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4</a:t>
            </a:r>
            <a:endParaRPr lang="en-IN" sz="1800" dirty="0">
              <a:solidFill>
                <a:schemeClr val="tx1"/>
              </a:solidFill>
              <a:latin typeface="Calibri" panose="020F0502020204030204" pitchFamily="34" charset="0"/>
              <a:cs typeface="Arial" panose="020B0604020202020204" pitchFamily="34" charset="0"/>
            </a:endParaRPr>
          </a:p>
        </p:txBody>
      </p:sp>
      <p:sp>
        <p:nvSpPr>
          <p:cNvPr id="11"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12" name="TextBox 11"/>
          <p:cNvSpPr txBox="1"/>
          <p:nvPr/>
        </p:nvSpPr>
        <p:spPr>
          <a:xfrm>
            <a:off x="764275" y="409433"/>
            <a:ext cx="7997588" cy="769441"/>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5. </a:t>
            </a:r>
            <a:r>
              <a:rPr lang="en-IN" sz="4400" u="sng" dirty="0" smtClean="0">
                <a:solidFill>
                  <a:srgbClr val="C00000"/>
                </a:solidFill>
                <a:latin typeface="Calibri" panose="020F0502020204030204" pitchFamily="34" charset="0"/>
              </a:rPr>
              <a:t>Discussion:</a:t>
            </a:r>
            <a:endParaRPr lang="en-IN" sz="4400" dirty="0">
              <a:solidFill>
                <a:srgbClr val="C00000"/>
              </a:solidFill>
              <a:latin typeface="Calibri" panose="020F0502020204030204" pitchFamily="34" charset="0"/>
            </a:endParaRPr>
          </a:p>
        </p:txBody>
      </p:sp>
      <p:sp>
        <p:nvSpPr>
          <p:cNvPr id="2" name="TextBox 1"/>
          <p:cNvSpPr txBox="1"/>
          <p:nvPr/>
        </p:nvSpPr>
        <p:spPr>
          <a:xfrm>
            <a:off x="630072" y="1178874"/>
            <a:ext cx="10945504" cy="5139869"/>
          </a:xfrm>
          <a:prstGeom prst="rect">
            <a:avLst/>
          </a:prstGeom>
          <a:noFill/>
        </p:spPr>
        <p:txBody>
          <a:bodyPr wrap="square" rtlCol="0">
            <a:spAutoFit/>
          </a:bodyPr>
          <a:lstStyle/>
          <a:p>
            <a:pPr algn="just"/>
            <a:r>
              <a:rPr lang="en-IN" sz="2400" b="1" dirty="0">
                <a:solidFill>
                  <a:srgbClr val="FF0000"/>
                </a:solidFill>
                <a:latin typeface="Calibri" panose="020F0502020204030204" pitchFamily="34" charset="0"/>
              </a:rPr>
              <a:t>The analysis is based on various sources of information and assumptions</a:t>
            </a:r>
            <a:r>
              <a:rPr lang="en-IN" sz="2400" b="1" dirty="0" smtClean="0">
                <a:solidFill>
                  <a:srgbClr val="FF0000"/>
                </a:solidFill>
                <a:latin typeface="Calibri" panose="020F0502020204030204" pitchFamily="34" charset="0"/>
              </a:rPr>
              <a:t>:</a:t>
            </a:r>
          </a:p>
          <a:p>
            <a:pPr algn="just"/>
            <a:endParaRPr lang="en-IN" sz="2400" b="1" dirty="0">
              <a:solidFill>
                <a:srgbClr val="FF0000"/>
              </a:solidFill>
              <a:latin typeface="Calibri" panose="020F0502020204030204" pitchFamily="34" charset="0"/>
            </a:endParaRPr>
          </a:p>
          <a:p>
            <a:pPr marL="342900" indent="-342900" algn="just">
              <a:buFont typeface="Arial" panose="020B0604020202020204" pitchFamily="34" charset="0"/>
              <a:buChar char="•"/>
            </a:pPr>
            <a:r>
              <a:rPr lang="en-IN" sz="2000" dirty="0" smtClean="0">
                <a:latin typeface="Calibri" panose="020F0502020204030204" pitchFamily="34" charset="0"/>
              </a:rPr>
              <a:t>The </a:t>
            </a:r>
            <a:r>
              <a:rPr lang="en-IN" sz="2000" dirty="0">
                <a:latin typeface="Calibri" panose="020F0502020204030204" pitchFamily="34" charset="0"/>
              </a:rPr>
              <a:t>venue information extracted using </a:t>
            </a:r>
            <a:r>
              <a:rPr lang="en-IN" sz="2000" b="1" dirty="0">
                <a:latin typeface="Calibri" panose="020F0502020204030204" pitchFamily="34" charset="0"/>
              </a:rPr>
              <a:t>Foursquare API</a:t>
            </a:r>
            <a:r>
              <a:rPr lang="en-IN" sz="2000" dirty="0">
                <a:latin typeface="Calibri" panose="020F0502020204030204" pitchFamily="34" charset="0"/>
              </a:rPr>
              <a:t>, which may not account for all the customers in the geographical </a:t>
            </a:r>
            <a:r>
              <a:rPr lang="en-IN" sz="2000" dirty="0" smtClean="0">
                <a:latin typeface="Calibri" panose="020F0502020204030204" pitchFamily="34" charset="0"/>
              </a:rPr>
              <a:t>regions.</a:t>
            </a:r>
          </a:p>
          <a:p>
            <a:pPr marL="342900" indent="-342900" algn="just">
              <a:buFont typeface="Arial" panose="020B0604020202020204" pitchFamily="34" charset="0"/>
              <a:buChar char="•"/>
            </a:pPr>
            <a:endParaRPr lang="en-IN" sz="2000" dirty="0" smtClean="0">
              <a:latin typeface="Calibri" panose="020F0502020204030204" pitchFamily="34" charset="0"/>
            </a:endParaRPr>
          </a:p>
          <a:p>
            <a:pPr marL="342900" indent="-342900" algn="just">
              <a:buFont typeface="Arial" panose="020B0604020202020204" pitchFamily="34" charset="0"/>
              <a:buChar char="•"/>
            </a:pPr>
            <a:r>
              <a:rPr lang="en-IN" sz="2000" b="1" dirty="0" smtClean="0">
                <a:latin typeface="Calibri" panose="020F0502020204030204" pitchFamily="34" charset="0"/>
              </a:rPr>
              <a:t>Manhattan </a:t>
            </a:r>
            <a:r>
              <a:rPr lang="en-IN" sz="2000" b="1" dirty="0">
                <a:latin typeface="Calibri" panose="020F0502020204030204" pitchFamily="34" charset="0"/>
              </a:rPr>
              <a:t>region from New York </a:t>
            </a:r>
            <a:r>
              <a:rPr lang="en-IN" sz="2000" dirty="0">
                <a:latin typeface="Calibri" panose="020F0502020204030204" pitchFamily="34" charset="0"/>
              </a:rPr>
              <a:t>is used for the purpose of analysis and to </a:t>
            </a:r>
            <a:r>
              <a:rPr lang="en-IN" sz="2000" b="1" dirty="0">
                <a:latin typeface="Calibri" panose="020F0502020204030204" pitchFamily="34" charset="0"/>
              </a:rPr>
              <a:t>make it comparable to Toronto </a:t>
            </a:r>
            <a:r>
              <a:rPr lang="en-IN" sz="2000" dirty="0">
                <a:latin typeface="Calibri" panose="020F0502020204030204" pitchFamily="34" charset="0"/>
              </a:rPr>
              <a:t>data. However, the Manhattan data </a:t>
            </a:r>
            <a:r>
              <a:rPr lang="en-IN" sz="2000" b="1" dirty="0">
                <a:latin typeface="Calibri" panose="020F0502020204030204" pitchFamily="34" charset="0"/>
              </a:rPr>
              <a:t>may not be an exact representation </a:t>
            </a:r>
            <a:r>
              <a:rPr lang="en-IN" sz="2000" dirty="0">
                <a:latin typeface="Calibri" panose="020F0502020204030204" pitchFamily="34" charset="0"/>
              </a:rPr>
              <a:t>for the entire New York dataset. </a:t>
            </a:r>
            <a:r>
              <a:rPr lang="en-IN" sz="2000" b="1" dirty="0">
                <a:latin typeface="Calibri" panose="020F0502020204030204" pitchFamily="34" charset="0"/>
              </a:rPr>
              <a:t>Customer preferences may differ </a:t>
            </a:r>
            <a:r>
              <a:rPr lang="en-IN" sz="2000" dirty="0">
                <a:latin typeface="Calibri" panose="020F0502020204030204" pitchFamily="34" charset="0"/>
              </a:rPr>
              <a:t>depending on the geographical regions within New York. </a:t>
            </a:r>
            <a:endParaRPr lang="en-IN" sz="2000" dirty="0" smtClean="0">
              <a:latin typeface="Calibri" panose="020F0502020204030204" pitchFamily="34" charset="0"/>
            </a:endParaRPr>
          </a:p>
          <a:p>
            <a:pPr marL="342900" indent="-342900" algn="just">
              <a:buFont typeface="Arial" panose="020B0604020202020204" pitchFamily="34" charset="0"/>
              <a:buChar char="•"/>
            </a:pPr>
            <a:endParaRPr lang="en-IN" sz="2000" dirty="0" smtClean="0">
              <a:latin typeface="Calibri" panose="020F0502020204030204" pitchFamily="34" charset="0"/>
            </a:endParaRPr>
          </a:p>
          <a:p>
            <a:pPr marL="342900" indent="-342900" algn="just">
              <a:buFont typeface="Arial" panose="020B0604020202020204" pitchFamily="34" charset="0"/>
              <a:buChar char="•"/>
            </a:pPr>
            <a:r>
              <a:rPr lang="en-IN" sz="2000" b="1" dirty="0" smtClean="0">
                <a:latin typeface="Calibri" panose="020F0502020204030204" pitchFamily="34" charset="0"/>
              </a:rPr>
              <a:t>High </a:t>
            </a:r>
            <a:r>
              <a:rPr lang="en-IN" sz="2000" b="1" dirty="0">
                <a:latin typeface="Calibri" panose="020F0502020204030204" pitchFamily="34" charset="0"/>
              </a:rPr>
              <a:t>customer footfall </a:t>
            </a:r>
            <a:r>
              <a:rPr lang="en-IN" sz="2000" dirty="0">
                <a:latin typeface="Calibri" panose="020F0502020204030204" pitchFamily="34" charset="0"/>
              </a:rPr>
              <a:t>has been assumed to be the representative of </a:t>
            </a:r>
            <a:r>
              <a:rPr lang="en-IN" sz="2000" b="1" dirty="0">
                <a:latin typeface="Calibri" panose="020F0502020204030204" pitchFamily="34" charset="0"/>
              </a:rPr>
              <a:t>high sales and high profit</a:t>
            </a:r>
            <a:r>
              <a:rPr lang="en-IN" sz="2000" dirty="0">
                <a:latin typeface="Calibri" panose="020F0502020204030204" pitchFamily="34" charset="0"/>
              </a:rPr>
              <a:t>, however, it may not always be </a:t>
            </a:r>
            <a:r>
              <a:rPr lang="en-IN" sz="2000" dirty="0" smtClean="0">
                <a:latin typeface="Calibri" panose="020F0502020204030204" pitchFamily="34" charset="0"/>
              </a:rPr>
              <a:t>so.</a:t>
            </a:r>
          </a:p>
          <a:p>
            <a:pPr marL="342900" indent="-342900" algn="just">
              <a:buFont typeface="Arial" panose="020B0604020202020204" pitchFamily="34" charset="0"/>
              <a:buChar char="•"/>
            </a:pPr>
            <a:endParaRPr lang="en-IN" sz="2000" dirty="0" smtClean="0">
              <a:latin typeface="Calibri" panose="020F0502020204030204" pitchFamily="34" charset="0"/>
            </a:endParaRPr>
          </a:p>
          <a:p>
            <a:pPr marL="342900" indent="-342900" algn="just">
              <a:buFont typeface="Arial" panose="020B0604020202020204" pitchFamily="34" charset="0"/>
              <a:buChar char="•"/>
            </a:pPr>
            <a:r>
              <a:rPr lang="en-IN" sz="2000" dirty="0" smtClean="0">
                <a:latin typeface="Calibri" panose="020F0502020204030204" pitchFamily="34" charset="0"/>
              </a:rPr>
              <a:t>Information </a:t>
            </a:r>
            <a:r>
              <a:rPr lang="en-IN" sz="2000" dirty="0">
                <a:latin typeface="Calibri" panose="020F0502020204030204" pitchFamily="34" charset="0"/>
              </a:rPr>
              <a:t>regarding the </a:t>
            </a:r>
            <a:r>
              <a:rPr lang="en-IN" sz="2000" b="1" dirty="0">
                <a:latin typeface="Calibri" panose="020F0502020204030204" pitchFamily="34" charset="0"/>
              </a:rPr>
              <a:t>profit margins and initial capital expenditure </a:t>
            </a:r>
            <a:r>
              <a:rPr lang="en-IN" sz="2000" dirty="0">
                <a:latin typeface="Calibri" panose="020F0502020204030204" pitchFamily="34" charset="0"/>
              </a:rPr>
              <a:t>for each of the businesses/venues analysed </a:t>
            </a:r>
            <a:r>
              <a:rPr lang="en-IN" sz="2000" b="1" dirty="0">
                <a:latin typeface="Calibri" panose="020F0502020204030204" pitchFamily="34" charset="0"/>
              </a:rPr>
              <a:t>could further help in deciding the most profitable </a:t>
            </a:r>
            <a:r>
              <a:rPr lang="en-IN" sz="2000" b="1" dirty="0" smtClean="0">
                <a:latin typeface="Calibri" panose="020F0502020204030204" pitchFamily="34" charset="0"/>
              </a:rPr>
              <a:t>type of business.</a:t>
            </a:r>
            <a:endParaRPr lang="en-IN" sz="2000" b="1" dirty="0">
              <a:latin typeface="Calibri" panose="020F0502020204030204" pitchFamily="34" charset="0"/>
            </a:endParaRPr>
          </a:p>
          <a:p>
            <a:pPr algn="just"/>
            <a:endParaRPr lang="en-IN" sz="2000" dirty="0">
              <a:latin typeface="Calibri" panose="020F0502020204030204" pitchFamily="34" charset="0"/>
            </a:endParaRPr>
          </a:p>
        </p:txBody>
      </p:sp>
    </p:spTree>
    <p:extLst>
      <p:ext uri="{BB962C8B-B14F-4D97-AF65-F5344CB8AC3E}">
        <p14:creationId xmlns:p14="http://schemas.microsoft.com/office/powerpoint/2010/main" val="1485912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12" name="TextBox 11"/>
          <p:cNvSpPr txBox="1"/>
          <p:nvPr/>
        </p:nvSpPr>
        <p:spPr>
          <a:xfrm>
            <a:off x="764275" y="409433"/>
            <a:ext cx="7997588" cy="769441"/>
          </a:xfrm>
          <a:prstGeom prst="rect">
            <a:avLst/>
          </a:prstGeom>
          <a:noFill/>
        </p:spPr>
        <p:txBody>
          <a:bodyPr wrap="square" rtlCol="0">
            <a:spAutoFit/>
          </a:bodyPr>
          <a:lstStyle/>
          <a:p>
            <a:r>
              <a:rPr lang="en-IN" sz="4400" u="sng" dirty="0">
                <a:solidFill>
                  <a:srgbClr val="C00000"/>
                </a:solidFill>
                <a:latin typeface="Calibri" panose="020F0502020204030204" pitchFamily="34" charset="0"/>
              </a:rPr>
              <a:t>6</a:t>
            </a:r>
            <a:r>
              <a:rPr lang="en-IN" sz="4400" u="sng" dirty="0" smtClean="0">
                <a:solidFill>
                  <a:srgbClr val="C00000"/>
                </a:solidFill>
                <a:latin typeface="Calibri" panose="020F0502020204030204" pitchFamily="34" charset="0"/>
              </a:rPr>
              <a:t>. Conclusion:</a:t>
            </a:r>
            <a:endParaRPr lang="en-IN" sz="4400" dirty="0">
              <a:solidFill>
                <a:srgbClr val="C00000"/>
              </a:solidFill>
              <a:latin typeface="Calibri" panose="020F0502020204030204" pitchFamily="34" charset="0"/>
            </a:endParaRPr>
          </a:p>
        </p:txBody>
      </p:sp>
      <p:sp>
        <p:nvSpPr>
          <p:cNvPr id="2" name="TextBox 1"/>
          <p:cNvSpPr txBox="1"/>
          <p:nvPr/>
        </p:nvSpPr>
        <p:spPr>
          <a:xfrm>
            <a:off x="630071" y="1178874"/>
            <a:ext cx="11216185" cy="5078313"/>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smtClean="0">
                <a:latin typeface="Calibri" panose="020F0502020204030204" pitchFamily="34" charset="0"/>
              </a:rPr>
              <a:t>Manhattan </a:t>
            </a:r>
            <a:r>
              <a:rPr lang="en-IN" sz="2400" dirty="0">
                <a:latin typeface="Calibri" panose="020F0502020204030204" pitchFamily="34" charset="0"/>
              </a:rPr>
              <a:t>and Toronto are very different in terms of activities that are most favoured by the customers. Hence, </a:t>
            </a:r>
            <a:r>
              <a:rPr lang="en-IN" sz="2400" dirty="0">
                <a:solidFill>
                  <a:srgbClr val="FF0000"/>
                </a:solidFill>
                <a:latin typeface="Calibri" panose="020F0502020204030204" pitchFamily="34" charset="0"/>
              </a:rPr>
              <a:t>establishing the same type of business in both the regions may not yield the same level of returns</a:t>
            </a:r>
            <a:r>
              <a:rPr lang="en-IN" sz="2400" dirty="0">
                <a:latin typeface="Calibri" panose="020F0502020204030204" pitchFamily="34" charset="0"/>
              </a:rPr>
              <a:t>. </a:t>
            </a:r>
          </a:p>
          <a:p>
            <a:pPr algn="just"/>
            <a:r>
              <a:rPr lang="en-IN" sz="2400" dirty="0">
                <a:latin typeface="Calibri" panose="020F0502020204030204" pitchFamily="34" charset="0"/>
              </a:rPr>
              <a:t> </a:t>
            </a:r>
          </a:p>
          <a:p>
            <a:pPr marL="342900" indent="-342900" algn="just">
              <a:buFont typeface="Arial" panose="020B0604020202020204" pitchFamily="34" charset="0"/>
              <a:buChar char="•"/>
            </a:pPr>
            <a:r>
              <a:rPr lang="en-IN" sz="2400" dirty="0">
                <a:latin typeface="Calibri" panose="020F0502020204030204" pitchFamily="34" charset="0"/>
              </a:rPr>
              <a:t>In </a:t>
            </a:r>
            <a:r>
              <a:rPr lang="en-IN" sz="2400" b="1" dirty="0">
                <a:solidFill>
                  <a:srgbClr val="FF0000"/>
                </a:solidFill>
                <a:latin typeface="Calibri" panose="020F0502020204030204" pitchFamily="34" charset="0"/>
              </a:rPr>
              <a:t>Manhattan</a:t>
            </a:r>
            <a:r>
              <a:rPr lang="en-IN" sz="2400" dirty="0">
                <a:latin typeface="Calibri" panose="020F0502020204030204" pitchFamily="34" charset="0"/>
              </a:rPr>
              <a:t>, an aspiring entrepreneur could expect a favourable response from the target customers if they were to open an </a:t>
            </a:r>
            <a:r>
              <a:rPr lang="en-IN" sz="2400" dirty="0">
                <a:solidFill>
                  <a:srgbClr val="FF0000"/>
                </a:solidFill>
                <a:latin typeface="Calibri" panose="020F0502020204030204" pitchFamily="34" charset="0"/>
              </a:rPr>
              <a:t>Italian </a:t>
            </a:r>
            <a:r>
              <a:rPr lang="en-IN" sz="2400" dirty="0" smtClean="0">
                <a:solidFill>
                  <a:srgbClr val="FF0000"/>
                </a:solidFill>
                <a:latin typeface="Calibri" panose="020F0502020204030204" pitchFamily="34" charset="0"/>
              </a:rPr>
              <a:t>Restaurant </a:t>
            </a:r>
            <a:r>
              <a:rPr lang="en-IN" sz="2400" dirty="0">
                <a:latin typeface="Calibri" panose="020F0502020204030204" pitchFamily="34" charset="0"/>
              </a:rPr>
              <a:t>or a </a:t>
            </a:r>
            <a:r>
              <a:rPr lang="en-IN" sz="2400" dirty="0">
                <a:solidFill>
                  <a:srgbClr val="FF0000"/>
                </a:solidFill>
                <a:latin typeface="Calibri" panose="020F0502020204030204" pitchFamily="34" charset="0"/>
              </a:rPr>
              <a:t>Coffee Shop</a:t>
            </a:r>
            <a:r>
              <a:rPr lang="en-IN" sz="2400" b="1" dirty="0">
                <a:latin typeface="Calibri" panose="020F0502020204030204" pitchFamily="34" charset="0"/>
              </a:rPr>
              <a:t> </a:t>
            </a:r>
            <a:r>
              <a:rPr lang="en-IN" sz="2400" dirty="0">
                <a:latin typeface="Calibri" panose="020F0502020204030204" pitchFamily="34" charset="0"/>
              </a:rPr>
              <a:t>or a </a:t>
            </a:r>
            <a:r>
              <a:rPr lang="en-IN" sz="2400" dirty="0">
                <a:solidFill>
                  <a:srgbClr val="FF0000"/>
                </a:solidFill>
                <a:latin typeface="Calibri" panose="020F0502020204030204" pitchFamily="34" charset="0"/>
              </a:rPr>
              <a:t>Mexican </a:t>
            </a:r>
            <a:r>
              <a:rPr lang="en-IN" sz="2400" dirty="0" smtClean="0">
                <a:solidFill>
                  <a:srgbClr val="FF0000"/>
                </a:solidFill>
                <a:latin typeface="Calibri" panose="020F0502020204030204" pitchFamily="34" charset="0"/>
              </a:rPr>
              <a:t>Restaurant</a:t>
            </a:r>
            <a:r>
              <a:rPr lang="en-IN" sz="2400" dirty="0">
                <a:latin typeface="Calibri" panose="020F0502020204030204" pitchFamily="34" charset="0"/>
              </a:rPr>
              <a:t>. </a:t>
            </a:r>
            <a:endParaRPr lang="en-IN" sz="2400" dirty="0" smtClean="0">
              <a:latin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rPr>
              <a:t>In</a:t>
            </a:r>
            <a:r>
              <a:rPr lang="en-IN" sz="2400" b="1" dirty="0">
                <a:solidFill>
                  <a:srgbClr val="FF0000"/>
                </a:solidFill>
                <a:latin typeface="Calibri" panose="020F0502020204030204" pitchFamily="34" charset="0"/>
              </a:rPr>
              <a:t> Toronto</a:t>
            </a:r>
            <a:r>
              <a:rPr lang="en-IN" sz="2400" dirty="0">
                <a:latin typeface="Calibri" panose="020F0502020204030204" pitchFamily="34" charset="0"/>
              </a:rPr>
              <a:t>, on the other hand, they could expect a favourable response from the target customers if they were to open a </a:t>
            </a:r>
            <a:r>
              <a:rPr lang="en-IN" sz="2400" dirty="0">
                <a:solidFill>
                  <a:srgbClr val="FF0000"/>
                </a:solidFill>
                <a:latin typeface="Calibri" panose="020F0502020204030204" pitchFamily="34" charset="0"/>
              </a:rPr>
              <a:t>Coffee Shop </a:t>
            </a:r>
            <a:r>
              <a:rPr lang="en-IN" sz="2400" dirty="0">
                <a:latin typeface="Calibri" panose="020F0502020204030204" pitchFamily="34" charset="0"/>
              </a:rPr>
              <a:t>or a </a:t>
            </a:r>
            <a:r>
              <a:rPr lang="en-IN" sz="2400" dirty="0">
                <a:solidFill>
                  <a:srgbClr val="FF0000"/>
                </a:solidFill>
                <a:latin typeface="Calibri" panose="020F0502020204030204" pitchFamily="34" charset="0"/>
              </a:rPr>
              <a:t>Café</a:t>
            </a:r>
            <a:r>
              <a:rPr lang="en-IN" sz="2400" dirty="0">
                <a:latin typeface="Calibri" panose="020F0502020204030204" pitchFamily="34" charset="0"/>
              </a:rPr>
              <a:t>. </a:t>
            </a:r>
          </a:p>
          <a:p>
            <a:pPr algn="just"/>
            <a:r>
              <a:rPr lang="en-IN" sz="2400" dirty="0">
                <a:latin typeface="Calibri" panose="020F0502020204030204" pitchFamily="34" charset="0"/>
              </a:rPr>
              <a:t> </a:t>
            </a:r>
            <a:endParaRPr lang="en-IN" sz="2400" dirty="0" smtClean="0">
              <a:latin typeface="Calibri" panose="020F0502020204030204" pitchFamily="34" charset="0"/>
            </a:endParaRPr>
          </a:p>
          <a:p>
            <a:pPr algn="just"/>
            <a:r>
              <a:rPr lang="en-IN" sz="2000" i="1" dirty="0" err="1" smtClean="0">
                <a:latin typeface="Calibri" panose="020F0502020204030204" pitchFamily="34" charset="0"/>
              </a:rPr>
              <a:t>Note:The</a:t>
            </a:r>
            <a:r>
              <a:rPr lang="en-IN" sz="2000" i="1" dirty="0" smtClean="0">
                <a:latin typeface="Calibri" panose="020F0502020204030204" pitchFamily="34" charset="0"/>
              </a:rPr>
              <a:t> </a:t>
            </a:r>
            <a:r>
              <a:rPr lang="en-IN" sz="2000" i="1" dirty="0">
                <a:latin typeface="Calibri" panose="020F0502020204030204" pitchFamily="34" charset="0"/>
              </a:rPr>
              <a:t>analysis is based on limited data and market segment information. Further information about customer preferences, profit margins and capital investments in various businesses in both the geographical regions could help refine the </a:t>
            </a:r>
            <a:r>
              <a:rPr lang="en-IN" sz="2000" i="1" dirty="0" smtClean="0">
                <a:latin typeface="Calibri" panose="020F0502020204030204" pitchFamily="34" charset="0"/>
              </a:rPr>
              <a:t>results</a:t>
            </a:r>
            <a:r>
              <a:rPr lang="en-IN" sz="2000" i="1" dirty="0">
                <a:latin typeface="Calibri" panose="020F0502020204030204" pitchFamily="34" charset="0"/>
              </a:rPr>
              <a:t>.</a:t>
            </a:r>
          </a:p>
        </p:txBody>
      </p:sp>
    </p:spTree>
    <p:extLst>
      <p:ext uri="{BB962C8B-B14F-4D97-AF65-F5344CB8AC3E}">
        <p14:creationId xmlns:p14="http://schemas.microsoft.com/office/powerpoint/2010/main" val="3296356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1314" y="2601500"/>
            <a:ext cx="7028597" cy="1015663"/>
          </a:xfrm>
          <a:prstGeom prst="rect">
            <a:avLst/>
          </a:prstGeom>
          <a:noFill/>
        </p:spPr>
        <p:txBody>
          <a:bodyPr wrap="square" rtlCol="0" anchor="ctr">
            <a:spAutoFit/>
          </a:bodyPr>
          <a:lstStyle/>
          <a:p>
            <a:pPr algn="ctr"/>
            <a:r>
              <a:rPr lang="en-IN" sz="6000" dirty="0" smtClean="0">
                <a:solidFill>
                  <a:srgbClr val="C00000"/>
                </a:solidFill>
                <a:latin typeface="Calisto MT" panose="02040603050505030304" pitchFamily="18" charset="0"/>
              </a:rPr>
              <a:t>THANK YOU !</a:t>
            </a:r>
            <a:endParaRPr lang="en-IN" sz="6000" dirty="0">
              <a:solidFill>
                <a:srgbClr val="C00000"/>
              </a:solidFill>
              <a:latin typeface="Calisto MT" panose="02040603050505030304" pitchFamily="18" charset="0"/>
            </a:endParaRPr>
          </a:p>
        </p:txBody>
      </p:sp>
      <p:sp>
        <p:nvSpPr>
          <p:cNvPr id="4"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5586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769441"/>
          </a:xfrm>
          <a:prstGeom prst="rect">
            <a:avLst/>
          </a:prstGeom>
          <a:noFill/>
        </p:spPr>
        <p:txBody>
          <a:bodyPr wrap="square" rtlCol="0">
            <a:spAutoFit/>
          </a:bodyPr>
          <a:lstStyle/>
          <a:p>
            <a:r>
              <a:rPr lang="en-IN" sz="4400" dirty="0" smtClean="0">
                <a:solidFill>
                  <a:srgbClr val="C00000"/>
                </a:solidFill>
                <a:latin typeface="Calibri" panose="020F0502020204030204" pitchFamily="34" charset="0"/>
              </a:rPr>
              <a:t>1. </a:t>
            </a:r>
            <a:r>
              <a:rPr lang="en-IN" sz="4400" u="sng" dirty="0" smtClean="0">
                <a:solidFill>
                  <a:srgbClr val="C00000"/>
                </a:solidFill>
                <a:latin typeface="Calibri" panose="020F0502020204030204" pitchFamily="34" charset="0"/>
              </a:rPr>
              <a:t>Introduction </a:t>
            </a:r>
            <a:r>
              <a:rPr lang="en-IN" sz="4400" dirty="0" smtClean="0">
                <a:solidFill>
                  <a:srgbClr val="C00000"/>
                </a:solidFill>
                <a:latin typeface="Calibri" panose="020F0502020204030204" pitchFamily="34" charset="0"/>
              </a:rPr>
              <a:t>:</a:t>
            </a:r>
            <a:endParaRPr lang="en-IN" sz="4400" dirty="0">
              <a:solidFill>
                <a:srgbClr val="C00000"/>
              </a:solidFill>
              <a:latin typeface="Calibri" panose="020F0502020204030204" pitchFamily="34" charset="0"/>
            </a:endParaRPr>
          </a:p>
        </p:txBody>
      </p:sp>
      <p:pic>
        <p:nvPicPr>
          <p:cNvPr id="3" name="Picture 2"/>
          <p:cNvPicPr>
            <a:picLocks noChangeAspect="1"/>
          </p:cNvPicPr>
          <p:nvPr/>
        </p:nvPicPr>
        <p:blipFill rotWithShape="1">
          <a:blip r:embed="rId3"/>
          <a:srcRect l="30111" t="57914" r="46045" b="17995"/>
          <a:stretch/>
        </p:blipFill>
        <p:spPr>
          <a:xfrm>
            <a:off x="7424381" y="794153"/>
            <a:ext cx="4148919" cy="2356898"/>
          </a:xfrm>
          <a:prstGeom prst="rect">
            <a:avLst/>
          </a:prstGeom>
        </p:spPr>
      </p:pic>
      <p:pic>
        <p:nvPicPr>
          <p:cNvPr id="10" name="Picture 9"/>
          <p:cNvPicPr>
            <a:picLocks noChangeAspect="1"/>
          </p:cNvPicPr>
          <p:nvPr/>
        </p:nvPicPr>
        <p:blipFill rotWithShape="1">
          <a:blip r:embed="rId4"/>
          <a:srcRect l="75000" t="60708" r="2612" b="15218"/>
          <a:stretch/>
        </p:blipFill>
        <p:spPr>
          <a:xfrm>
            <a:off x="7424381" y="3766781"/>
            <a:ext cx="4258103" cy="2451139"/>
          </a:xfrm>
          <a:prstGeom prst="rect">
            <a:avLst/>
          </a:prstGeom>
        </p:spPr>
      </p:pic>
      <p:sp>
        <p:nvSpPr>
          <p:cNvPr id="11" name="TextBox 10"/>
          <p:cNvSpPr txBox="1"/>
          <p:nvPr/>
        </p:nvSpPr>
        <p:spPr>
          <a:xfrm>
            <a:off x="423081" y="1337481"/>
            <a:ext cx="6373504" cy="5170646"/>
          </a:xfrm>
          <a:prstGeom prst="rect">
            <a:avLst/>
          </a:prstGeom>
          <a:noFill/>
        </p:spPr>
        <p:txBody>
          <a:bodyPr wrap="square" rtlCol="0">
            <a:spAutoFit/>
          </a:bodyPr>
          <a:lstStyle/>
          <a:p>
            <a:pPr algn="just"/>
            <a:r>
              <a:rPr lang="en-IN" sz="2200" b="1" dirty="0" smtClean="0">
                <a:solidFill>
                  <a:srgbClr val="FF0000"/>
                </a:solidFill>
                <a:latin typeface="Calibri" panose="020F0502020204030204" pitchFamily="34" charset="0"/>
              </a:rPr>
              <a:t>Objective:</a:t>
            </a:r>
            <a:r>
              <a:rPr lang="en-IN" sz="2200" dirty="0" smtClean="0">
                <a:latin typeface="Calibri" panose="020F0502020204030204" pitchFamily="34" charset="0"/>
              </a:rPr>
              <a:t> </a:t>
            </a:r>
          </a:p>
          <a:p>
            <a:pPr algn="just"/>
            <a:r>
              <a:rPr lang="en-IN" sz="2200" dirty="0" smtClean="0">
                <a:latin typeface="Calibri" panose="020F0502020204030204" pitchFamily="34" charset="0"/>
              </a:rPr>
              <a:t>- Analysing </a:t>
            </a:r>
            <a:r>
              <a:rPr lang="en-IN" sz="2200" dirty="0">
                <a:latin typeface="Calibri" panose="020F0502020204030204" pitchFamily="34" charset="0"/>
              </a:rPr>
              <a:t>and </a:t>
            </a:r>
            <a:r>
              <a:rPr lang="en-IN" sz="2200" dirty="0" smtClean="0">
                <a:latin typeface="Calibri" panose="020F0502020204030204" pitchFamily="34" charset="0"/>
              </a:rPr>
              <a:t>exploring </a:t>
            </a:r>
            <a:r>
              <a:rPr lang="en-IN" sz="2200" dirty="0">
                <a:latin typeface="Calibri" panose="020F0502020204030204" pitchFamily="34" charset="0"/>
              </a:rPr>
              <a:t>the data of </a:t>
            </a:r>
            <a:r>
              <a:rPr lang="en-IN" sz="2200" b="1" dirty="0">
                <a:latin typeface="Calibri" panose="020F0502020204030204" pitchFamily="34" charset="0"/>
              </a:rPr>
              <a:t>Manhattan and Toronto </a:t>
            </a:r>
            <a:r>
              <a:rPr lang="en-IN" sz="2200" dirty="0" smtClean="0">
                <a:latin typeface="Calibri" panose="020F0502020204030204" pitchFamily="34" charset="0"/>
              </a:rPr>
              <a:t>to find the </a:t>
            </a:r>
            <a:r>
              <a:rPr lang="en-IN" sz="2200" dirty="0">
                <a:latin typeface="Calibri" panose="020F0502020204030204" pitchFamily="34" charset="0"/>
              </a:rPr>
              <a:t>the </a:t>
            </a:r>
            <a:r>
              <a:rPr lang="en-IN" sz="2200" b="1" dirty="0">
                <a:latin typeface="Calibri" panose="020F0502020204030204" pitchFamily="34" charset="0"/>
              </a:rPr>
              <a:t>most favoured type of activity </a:t>
            </a:r>
            <a:r>
              <a:rPr lang="en-IN" sz="2200" dirty="0" smtClean="0">
                <a:latin typeface="Calibri" panose="020F0502020204030204" pitchFamily="34" charset="0"/>
              </a:rPr>
              <a:t>by </a:t>
            </a:r>
            <a:r>
              <a:rPr lang="en-IN" sz="2200" dirty="0">
                <a:latin typeface="Calibri" panose="020F0502020204030204" pitchFamily="34" charset="0"/>
              </a:rPr>
              <a:t>the customers and find </a:t>
            </a:r>
            <a:r>
              <a:rPr lang="en-IN" sz="2200" dirty="0" smtClean="0">
                <a:latin typeface="Calibri" panose="020F0502020204030204" pitchFamily="34" charset="0"/>
              </a:rPr>
              <a:t>the </a:t>
            </a:r>
            <a:r>
              <a:rPr lang="en-IN" sz="2200" dirty="0">
                <a:latin typeface="Calibri" panose="020F0502020204030204" pitchFamily="34" charset="0"/>
              </a:rPr>
              <a:t>venue which has the maximum number of visitors (customer foot-fall</a:t>
            </a:r>
            <a:r>
              <a:rPr lang="en-IN" sz="2200" dirty="0" smtClean="0">
                <a:latin typeface="Calibri" panose="020F0502020204030204" pitchFamily="34" charset="0"/>
              </a:rPr>
              <a:t>). </a:t>
            </a:r>
          </a:p>
          <a:p>
            <a:pPr algn="just"/>
            <a:r>
              <a:rPr lang="en-IN" sz="2200" dirty="0" smtClean="0">
                <a:latin typeface="Calibri" panose="020F0502020204030204" pitchFamily="34" charset="0"/>
              </a:rPr>
              <a:t>- </a:t>
            </a:r>
            <a:r>
              <a:rPr lang="en-IN" sz="2200" b="1" dirty="0" smtClean="0">
                <a:latin typeface="Calibri" panose="020F0502020204030204" pitchFamily="34" charset="0"/>
              </a:rPr>
              <a:t>Select </a:t>
            </a:r>
            <a:r>
              <a:rPr lang="en-IN" sz="2200" b="1" dirty="0">
                <a:latin typeface="Calibri" panose="020F0502020204030204" pitchFamily="34" charset="0"/>
              </a:rPr>
              <a:t>the best </a:t>
            </a:r>
            <a:r>
              <a:rPr lang="en-IN" sz="2200" b="1" dirty="0" smtClean="0">
                <a:latin typeface="Calibri" panose="020F0502020204030204" pitchFamily="34" charset="0"/>
              </a:rPr>
              <a:t>type of business </a:t>
            </a:r>
            <a:r>
              <a:rPr lang="en-IN" sz="2200" b="1" dirty="0">
                <a:latin typeface="Calibri" panose="020F0502020204030204" pitchFamily="34" charset="0"/>
              </a:rPr>
              <a:t>venture in each of the geographical regions</a:t>
            </a:r>
            <a:r>
              <a:rPr lang="en-IN" sz="2200" b="1" dirty="0" smtClean="0">
                <a:latin typeface="Calibri" panose="020F0502020204030204" pitchFamily="34" charset="0"/>
              </a:rPr>
              <a:t>.</a:t>
            </a:r>
          </a:p>
          <a:p>
            <a:pPr algn="just"/>
            <a:endParaRPr lang="en-IN" sz="2200" dirty="0">
              <a:latin typeface="Calibri" panose="020F0502020204030204" pitchFamily="34" charset="0"/>
            </a:endParaRPr>
          </a:p>
          <a:p>
            <a:pPr algn="just"/>
            <a:r>
              <a:rPr lang="en-IN" sz="2200" b="1" dirty="0" smtClean="0">
                <a:solidFill>
                  <a:srgbClr val="FF0000"/>
                </a:solidFill>
                <a:latin typeface="Calibri" panose="020F0502020204030204" pitchFamily="34" charset="0"/>
              </a:rPr>
              <a:t>Client: </a:t>
            </a:r>
            <a:r>
              <a:rPr lang="en-IN" sz="2200" dirty="0" smtClean="0">
                <a:latin typeface="Calibri" panose="020F0502020204030204" pitchFamily="34" charset="0"/>
              </a:rPr>
              <a:t>ABC &amp; Co.</a:t>
            </a:r>
          </a:p>
          <a:p>
            <a:pPr algn="just"/>
            <a:endParaRPr lang="en-IN" sz="2200" dirty="0">
              <a:latin typeface="Calibri" panose="020F0502020204030204" pitchFamily="34" charset="0"/>
            </a:endParaRPr>
          </a:p>
          <a:p>
            <a:pPr algn="just"/>
            <a:r>
              <a:rPr lang="en-IN" sz="2200" b="1" dirty="0" smtClean="0">
                <a:solidFill>
                  <a:srgbClr val="FF0000"/>
                </a:solidFill>
                <a:latin typeface="Calibri" panose="020F0502020204030204" pitchFamily="34" charset="0"/>
              </a:rPr>
              <a:t>Success Criteria: </a:t>
            </a:r>
            <a:r>
              <a:rPr lang="en-IN" sz="2200" dirty="0" smtClean="0">
                <a:latin typeface="Calibri" panose="020F0502020204030204" pitchFamily="34" charset="0"/>
              </a:rPr>
              <a:t>Finding the type of business with maximum customer foot-fall in Manhattan and Toronto.</a:t>
            </a:r>
          </a:p>
          <a:p>
            <a:pPr algn="just"/>
            <a:endParaRPr lang="en-IN" sz="2200" dirty="0">
              <a:latin typeface="Calibri" panose="020F0502020204030204" pitchFamily="34" charset="0"/>
            </a:endParaRPr>
          </a:p>
          <a:p>
            <a:pPr algn="just"/>
            <a:endParaRPr lang="en-IN" sz="2200" dirty="0">
              <a:latin typeface="Calibri" panose="020F0502020204030204" pitchFamily="34" charset="0"/>
            </a:endParaRPr>
          </a:p>
        </p:txBody>
      </p:sp>
      <p:sp>
        <p:nvSpPr>
          <p:cNvPr id="12" name="TextBox 11"/>
          <p:cNvSpPr txBox="1"/>
          <p:nvPr/>
        </p:nvSpPr>
        <p:spPr>
          <a:xfrm>
            <a:off x="7949819" y="409433"/>
            <a:ext cx="3098042" cy="369332"/>
          </a:xfrm>
          <a:prstGeom prst="rect">
            <a:avLst/>
          </a:prstGeom>
          <a:noFill/>
        </p:spPr>
        <p:txBody>
          <a:bodyPr wrap="square" rtlCol="0">
            <a:spAutoFit/>
          </a:bodyPr>
          <a:lstStyle/>
          <a:p>
            <a:pPr algn="ctr"/>
            <a:r>
              <a:rPr lang="en-IN" b="1" dirty="0" smtClean="0">
                <a:solidFill>
                  <a:srgbClr val="002060"/>
                </a:solidFill>
                <a:latin typeface="Calibri" panose="020F0502020204030204" pitchFamily="34" charset="0"/>
              </a:rPr>
              <a:t>Manhattan</a:t>
            </a:r>
            <a:endParaRPr lang="en-IN" b="1" dirty="0">
              <a:solidFill>
                <a:srgbClr val="002060"/>
              </a:solidFill>
              <a:latin typeface="Calibri" panose="020F0502020204030204" pitchFamily="34" charset="0"/>
            </a:endParaRPr>
          </a:p>
        </p:txBody>
      </p:sp>
      <p:sp>
        <p:nvSpPr>
          <p:cNvPr id="13" name="TextBox 12"/>
          <p:cNvSpPr txBox="1"/>
          <p:nvPr/>
        </p:nvSpPr>
        <p:spPr>
          <a:xfrm>
            <a:off x="7949819" y="3432944"/>
            <a:ext cx="3098042" cy="369332"/>
          </a:xfrm>
          <a:prstGeom prst="rect">
            <a:avLst/>
          </a:prstGeom>
          <a:noFill/>
        </p:spPr>
        <p:txBody>
          <a:bodyPr wrap="square" rtlCol="0">
            <a:spAutoFit/>
          </a:bodyPr>
          <a:lstStyle/>
          <a:p>
            <a:pPr algn="ctr"/>
            <a:r>
              <a:rPr lang="en-IN" b="1" dirty="0" smtClean="0">
                <a:solidFill>
                  <a:srgbClr val="002060"/>
                </a:solidFill>
                <a:latin typeface="Calibri" panose="020F0502020204030204" pitchFamily="34" charset="0"/>
              </a:rPr>
              <a:t>Toronto</a:t>
            </a:r>
            <a:endParaRPr lang="en-IN"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4954332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769441"/>
          </a:xfrm>
          <a:prstGeom prst="rect">
            <a:avLst/>
          </a:prstGeom>
          <a:noFill/>
        </p:spPr>
        <p:txBody>
          <a:bodyPr wrap="square" rtlCol="0">
            <a:spAutoFit/>
          </a:bodyPr>
          <a:lstStyle/>
          <a:p>
            <a:r>
              <a:rPr lang="en-IN" sz="4400" u="sng" dirty="0" err="1" smtClean="0">
                <a:solidFill>
                  <a:srgbClr val="C00000"/>
                </a:solidFill>
                <a:latin typeface="Calibri" panose="020F0502020204030204" pitchFamily="34" charset="0"/>
              </a:rPr>
              <a:t>Neighborhoods</a:t>
            </a:r>
            <a:r>
              <a:rPr lang="en-IN" sz="4400" u="sng" dirty="0" smtClean="0">
                <a:solidFill>
                  <a:srgbClr val="C00000"/>
                </a:solidFill>
                <a:latin typeface="Calibri" panose="020F0502020204030204" pitchFamily="34" charset="0"/>
              </a:rPr>
              <a:t> Analysed</a:t>
            </a:r>
            <a:r>
              <a:rPr lang="en-IN" sz="4400" dirty="0" smtClean="0">
                <a:solidFill>
                  <a:srgbClr val="C00000"/>
                </a:solidFill>
                <a:latin typeface="Calibri" panose="020F0502020204030204" pitchFamily="34" charset="0"/>
              </a:rPr>
              <a:t>:</a:t>
            </a:r>
            <a:endParaRPr lang="en-IN" sz="4400" dirty="0">
              <a:solidFill>
                <a:srgbClr val="C00000"/>
              </a:solidFill>
              <a:latin typeface="Calibri" panose="020F0502020204030204" pitchFamily="34" charset="0"/>
            </a:endParaRPr>
          </a:p>
        </p:txBody>
      </p:sp>
      <p:sp>
        <p:nvSpPr>
          <p:cNvPr id="11" name="TextBox 10"/>
          <p:cNvSpPr txBox="1"/>
          <p:nvPr/>
        </p:nvSpPr>
        <p:spPr>
          <a:xfrm>
            <a:off x="614149" y="1337481"/>
            <a:ext cx="5797282" cy="4832092"/>
          </a:xfrm>
          <a:prstGeom prst="rect">
            <a:avLst/>
          </a:prstGeom>
          <a:noFill/>
        </p:spPr>
        <p:txBody>
          <a:bodyPr wrap="square" rtlCol="0">
            <a:spAutoFit/>
          </a:bodyPr>
          <a:lstStyle/>
          <a:p>
            <a:pPr marL="457200" indent="-457200" algn="just">
              <a:buAutoNum type="alphaUcParenBoth"/>
            </a:pPr>
            <a:r>
              <a:rPr lang="en-IN" sz="2400" b="1" dirty="0" smtClean="0">
                <a:solidFill>
                  <a:srgbClr val="FF0000"/>
                </a:solidFill>
                <a:latin typeface="Calibri" panose="020F0502020204030204" pitchFamily="34" charset="0"/>
              </a:rPr>
              <a:t>New York:</a:t>
            </a:r>
          </a:p>
          <a:p>
            <a:pPr algn="just"/>
            <a:endParaRPr lang="en-IN" sz="2200" b="1" dirty="0" smtClean="0">
              <a:solidFill>
                <a:srgbClr val="FF0000"/>
              </a:solidFill>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Most populous city in the United States</a:t>
            </a:r>
          </a:p>
          <a:p>
            <a:pPr marL="342900" indent="-342900" algn="just">
              <a:buFont typeface="Arial" panose="020B0604020202020204" pitchFamily="34" charset="0"/>
              <a:buChar char="•"/>
            </a:pPr>
            <a:r>
              <a:rPr lang="en-IN" sz="2200" dirty="0" smtClean="0">
                <a:latin typeface="Calibri" panose="020F0502020204030204" pitchFamily="34" charset="0"/>
              </a:rPr>
              <a:t>Home to a wide variety of businesses and financial capital of the United States</a:t>
            </a:r>
          </a:p>
          <a:p>
            <a:pPr marL="342900" indent="-342900" algn="just">
              <a:buFont typeface="Arial" panose="020B0604020202020204" pitchFamily="34" charset="0"/>
              <a:buChar char="•"/>
            </a:pPr>
            <a:r>
              <a:rPr lang="en-IN" sz="2200" dirty="0" smtClean="0">
                <a:latin typeface="Calibri" panose="020F0502020204030204" pitchFamily="34" charset="0"/>
              </a:rPr>
              <a:t>Major centre </a:t>
            </a:r>
            <a:r>
              <a:rPr lang="en-IN" sz="2200" dirty="0">
                <a:latin typeface="Calibri" panose="020F0502020204030204" pitchFamily="34" charset="0"/>
              </a:rPr>
              <a:t>for banking and finance, retailing, world trade, transportation, tourism, real estate, new media, traditional media, advertising, legal services, accountancy, insurance, theatre, fashion, and the arts .</a:t>
            </a:r>
          </a:p>
          <a:p>
            <a:pPr marL="342900" indent="-342900" algn="just">
              <a:buFont typeface="Arial" panose="020B0604020202020204" pitchFamily="34" charset="0"/>
              <a:buChar char="•"/>
            </a:pPr>
            <a:r>
              <a:rPr lang="en-IN" sz="2200" dirty="0" smtClean="0">
                <a:latin typeface="Calibri" panose="020F0502020204030204" pitchFamily="34" charset="0"/>
              </a:rPr>
              <a:t>Wide customer base and ever increasing population. High competition.</a:t>
            </a:r>
          </a:p>
          <a:p>
            <a:pPr marL="342900" indent="-342900" algn="just">
              <a:buFont typeface="Arial" panose="020B0604020202020204" pitchFamily="34" charset="0"/>
              <a:buChar char="•"/>
            </a:pPr>
            <a:r>
              <a:rPr lang="en-IN" sz="2200" dirty="0" smtClean="0">
                <a:latin typeface="Calibri" panose="020F0502020204030204" pitchFamily="34" charset="0"/>
              </a:rPr>
              <a:t>Five boroughs: Brooklyn, Queens, Manhattan, Bronx and Staten Island.</a:t>
            </a:r>
            <a:endParaRPr lang="en-IN" sz="2200" dirty="0">
              <a:latin typeface="Calibri" panose="020F0502020204030204" pitchFamily="34" charset="0"/>
            </a:endParaRPr>
          </a:p>
        </p:txBody>
      </p:sp>
      <p:sp>
        <p:nvSpPr>
          <p:cNvPr id="14" name="TextBox 13"/>
          <p:cNvSpPr txBox="1"/>
          <p:nvPr/>
        </p:nvSpPr>
        <p:spPr>
          <a:xfrm>
            <a:off x="6553201" y="1257658"/>
            <a:ext cx="5129283" cy="2523768"/>
          </a:xfrm>
          <a:prstGeom prst="rect">
            <a:avLst/>
          </a:prstGeom>
          <a:noFill/>
        </p:spPr>
        <p:txBody>
          <a:bodyPr wrap="square" rtlCol="0">
            <a:spAutoFit/>
          </a:bodyPr>
          <a:lstStyle/>
          <a:p>
            <a:pPr algn="just"/>
            <a:r>
              <a:rPr lang="en-IN" sz="2400" b="1" dirty="0" smtClean="0">
                <a:solidFill>
                  <a:srgbClr val="FF0000"/>
                </a:solidFill>
                <a:latin typeface="Calibri" panose="020F0502020204030204" pitchFamily="34" charset="0"/>
              </a:rPr>
              <a:t>(B) Manhattan:</a:t>
            </a:r>
          </a:p>
          <a:p>
            <a:pPr algn="just"/>
            <a:endParaRPr lang="en-IN" sz="2200" b="1" dirty="0" smtClean="0">
              <a:solidFill>
                <a:srgbClr val="FF0000"/>
              </a:solidFill>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Urban core of New York</a:t>
            </a:r>
          </a:p>
          <a:p>
            <a:pPr marL="342900" indent="-342900" algn="just">
              <a:buFont typeface="Arial" panose="020B0604020202020204" pitchFamily="34" charset="0"/>
              <a:buChar char="•"/>
            </a:pPr>
            <a:r>
              <a:rPr lang="en-IN" sz="2200" dirty="0" smtClean="0">
                <a:latin typeface="Calibri" panose="020F0502020204030204" pitchFamily="34" charset="0"/>
              </a:rPr>
              <a:t>City’s economic and administrative centre, cultural identifier and historical birthplace.</a:t>
            </a:r>
          </a:p>
          <a:p>
            <a:pPr marL="342900" indent="-342900" algn="just">
              <a:buFont typeface="Arial" panose="020B0604020202020204" pitchFamily="34" charset="0"/>
              <a:buChar char="•"/>
            </a:pPr>
            <a:r>
              <a:rPr lang="en-IN" sz="2200" dirty="0" smtClean="0">
                <a:latin typeface="Calibri" panose="020F0502020204030204" pitchFamily="34" charset="0"/>
              </a:rPr>
              <a:t>Hosts </a:t>
            </a:r>
            <a:r>
              <a:rPr lang="en-IN" sz="2200" dirty="0">
                <a:latin typeface="Calibri" panose="020F0502020204030204" pitchFamily="34" charset="0"/>
              </a:rPr>
              <a:t>the United Nations Headquarters</a:t>
            </a:r>
            <a:r>
              <a:rPr lang="en-IN" sz="2400" dirty="0" smtClean="0">
                <a:latin typeface="Calibri" panose="020F0502020204030204" pitchFamily="34" charset="0"/>
              </a:rPr>
              <a:t>.</a:t>
            </a:r>
            <a:endParaRPr lang="en-IN" sz="2200" dirty="0" smtClean="0">
              <a:latin typeface="Calibri" panose="020F0502020204030204" pitchFamily="34" charset="0"/>
            </a:endParaRPr>
          </a:p>
        </p:txBody>
      </p:sp>
      <p:pic>
        <p:nvPicPr>
          <p:cNvPr id="4" name="Picture 3"/>
          <p:cNvPicPr>
            <a:picLocks noChangeAspect="1"/>
          </p:cNvPicPr>
          <p:nvPr/>
        </p:nvPicPr>
        <p:blipFill rotWithShape="1">
          <a:blip r:embed="rId3"/>
          <a:srcRect l="17799" t="9532" r="19067" b="18193"/>
          <a:stretch/>
        </p:blipFill>
        <p:spPr>
          <a:xfrm>
            <a:off x="7356142" y="3750648"/>
            <a:ext cx="3754949" cy="2416749"/>
          </a:xfrm>
          <a:prstGeom prst="rect">
            <a:avLst/>
          </a:prstGeom>
        </p:spPr>
      </p:pic>
    </p:spTree>
    <p:extLst>
      <p:ext uri="{BB962C8B-B14F-4D97-AF65-F5344CB8AC3E}">
        <p14:creationId xmlns:p14="http://schemas.microsoft.com/office/powerpoint/2010/main" val="3435697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769441"/>
          </a:xfrm>
          <a:prstGeom prst="rect">
            <a:avLst/>
          </a:prstGeom>
          <a:noFill/>
        </p:spPr>
        <p:txBody>
          <a:bodyPr wrap="square" rtlCol="0">
            <a:spAutoFit/>
          </a:bodyPr>
          <a:lstStyle/>
          <a:p>
            <a:r>
              <a:rPr lang="en-IN" sz="4400" u="sng" dirty="0" err="1" smtClean="0">
                <a:solidFill>
                  <a:srgbClr val="C00000"/>
                </a:solidFill>
                <a:latin typeface="Calibri" panose="020F0502020204030204" pitchFamily="34" charset="0"/>
              </a:rPr>
              <a:t>Neighborhoods</a:t>
            </a:r>
            <a:r>
              <a:rPr lang="en-IN" sz="4400" u="sng" dirty="0" smtClean="0">
                <a:solidFill>
                  <a:srgbClr val="C00000"/>
                </a:solidFill>
                <a:latin typeface="Calibri" panose="020F0502020204030204" pitchFamily="34" charset="0"/>
              </a:rPr>
              <a:t> Analysed</a:t>
            </a:r>
            <a:r>
              <a:rPr lang="en-IN" sz="4400" dirty="0" smtClean="0">
                <a:solidFill>
                  <a:srgbClr val="C00000"/>
                </a:solidFill>
                <a:latin typeface="Calibri" panose="020F0502020204030204" pitchFamily="34" charset="0"/>
              </a:rPr>
              <a:t>:</a:t>
            </a:r>
            <a:endParaRPr lang="en-IN" sz="4400" dirty="0">
              <a:solidFill>
                <a:srgbClr val="C00000"/>
              </a:solidFill>
              <a:latin typeface="Calibri" panose="020F0502020204030204" pitchFamily="34" charset="0"/>
            </a:endParaRPr>
          </a:p>
        </p:txBody>
      </p:sp>
      <p:sp>
        <p:nvSpPr>
          <p:cNvPr id="11" name="TextBox 10"/>
          <p:cNvSpPr txBox="1"/>
          <p:nvPr/>
        </p:nvSpPr>
        <p:spPr>
          <a:xfrm>
            <a:off x="614149" y="1337481"/>
            <a:ext cx="6100550" cy="4832092"/>
          </a:xfrm>
          <a:prstGeom prst="rect">
            <a:avLst/>
          </a:prstGeom>
          <a:noFill/>
        </p:spPr>
        <p:txBody>
          <a:bodyPr wrap="square" rtlCol="0">
            <a:spAutoFit/>
          </a:bodyPr>
          <a:lstStyle/>
          <a:p>
            <a:pPr algn="just"/>
            <a:r>
              <a:rPr lang="en-IN" sz="2200" b="1" dirty="0" smtClean="0">
                <a:solidFill>
                  <a:srgbClr val="FF0000"/>
                </a:solidFill>
                <a:latin typeface="Calibri" panose="020F0502020204030204" pitchFamily="34" charset="0"/>
              </a:rPr>
              <a:t>(</a:t>
            </a:r>
            <a:r>
              <a:rPr lang="en-IN" sz="2400" b="1" dirty="0" smtClean="0">
                <a:solidFill>
                  <a:srgbClr val="FF0000"/>
                </a:solidFill>
                <a:latin typeface="Calibri" panose="020F0502020204030204" pitchFamily="34" charset="0"/>
              </a:rPr>
              <a:t>C) Toronto:</a:t>
            </a:r>
          </a:p>
          <a:p>
            <a:pPr algn="just"/>
            <a:endParaRPr lang="en-IN" sz="2200" b="1" dirty="0" smtClean="0">
              <a:solidFill>
                <a:srgbClr val="FF0000"/>
              </a:solidFill>
              <a:latin typeface="Calibri" panose="020F0502020204030204" pitchFamily="34" charset="0"/>
            </a:endParaRPr>
          </a:p>
          <a:p>
            <a:pPr marL="342900" indent="-342900" algn="just">
              <a:buFont typeface="Arial" panose="020B0604020202020204" pitchFamily="34" charset="0"/>
              <a:buChar char="•"/>
            </a:pPr>
            <a:r>
              <a:rPr lang="en-IN" sz="2200" dirty="0" smtClean="0">
                <a:latin typeface="Calibri" panose="020F0502020204030204" pitchFamily="34" charset="0"/>
              </a:rPr>
              <a:t>Most populous city in Canada</a:t>
            </a:r>
          </a:p>
          <a:p>
            <a:pPr marL="342900" indent="-342900" algn="just">
              <a:buFont typeface="Arial" panose="020B0604020202020204" pitchFamily="34" charset="0"/>
              <a:buChar char="•"/>
            </a:pPr>
            <a:r>
              <a:rPr lang="en-IN" sz="2200" dirty="0">
                <a:latin typeface="Calibri" panose="020F0502020204030204" pitchFamily="34" charset="0"/>
              </a:rPr>
              <a:t>I</a:t>
            </a:r>
            <a:r>
              <a:rPr lang="en-IN" sz="2200" dirty="0" smtClean="0">
                <a:latin typeface="Calibri" panose="020F0502020204030204" pitchFamily="34" charset="0"/>
              </a:rPr>
              <a:t>nternational </a:t>
            </a:r>
            <a:r>
              <a:rPr lang="en-IN" sz="2200" dirty="0">
                <a:latin typeface="Calibri" panose="020F0502020204030204" pitchFamily="34" charset="0"/>
              </a:rPr>
              <a:t>centre of business, finance, arts, and culture</a:t>
            </a:r>
          </a:p>
          <a:p>
            <a:pPr marL="342900" indent="-342900" algn="just">
              <a:buFont typeface="Arial" panose="020B0604020202020204" pitchFamily="34" charset="0"/>
              <a:buChar char="•"/>
            </a:pPr>
            <a:r>
              <a:rPr lang="en-IN" sz="2200" dirty="0" smtClean="0">
                <a:latin typeface="Calibri" panose="020F0502020204030204" pitchFamily="34" charset="0"/>
              </a:rPr>
              <a:t>Recognized </a:t>
            </a:r>
            <a:r>
              <a:rPr lang="en-IN" sz="2200" dirty="0">
                <a:latin typeface="Calibri" panose="020F0502020204030204" pitchFamily="34" charset="0"/>
              </a:rPr>
              <a:t>as one of the most multicultural and cosmopolitan cities in the world</a:t>
            </a:r>
          </a:p>
          <a:p>
            <a:pPr marL="342900" indent="-342900" algn="just">
              <a:buFont typeface="Arial" panose="020B0604020202020204" pitchFamily="34" charset="0"/>
              <a:buChar char="•"/>
            </a:pPr>
            <a:r>
              <a:rPr lang="en-IN" sz="2200" dirty="0" smtClean="0">
                <a:latin typeface="Calibri" panose="020F0502020204030204" pitchFamily="34" charset="0"/>
              </a:rPr>
              <a:t>Diverse </a:t>
            </a:r>
            <a:r>
              <a:rPr lang="en-IN" sz="2200" dirty="0">
                <a:latin typeface="Calibri" panose="020F0502020204030204" pitchFamily="34" charset="0"/>
              </a:rPr>
              <a:t>population – important destination for immigrants.</a:t>
            </a:r>
          </a:p>
          <a:p>
            <a:pPr marL="342900" indent="-342900" algn="just">
              <a:buFont typeface="Arial" panose="020B0604020202020204" pitchFamily="34" charset="0"/>
              <a:buChar char="•"/>
            </a:pPr>
            <a:r>
              <a:rPr lang="en-IN" sz="2200" dirty="0" smtClean="0">
                <a:latin typeface="Calibri" panose="020F0502020204030204" pitchFamily="34" charset="0"/>
              </a:rPr>
              <a:t>Prominent </a:t>
            </a:r>
            <a:r>
              <a:rPr lang="en-IN" sz="2200" dirty="0">
                <a:latin typeface="Calibri" panose="020F0502020204030204" pitchFamily="34" charset="0"/>
              </a:rPr>
              <a:t>centre for music,  theatre,  motion picture production, and television production</a:t>
            </a:r>
            <a:r>
              <a:rPr lang="en-IN" sz="2200" dirty="0" smtClean="0">
                <a:latin typeface="Calibri" panose="020F0502020204030204" pitchFamily="34" charset="0"/>
              </a:rPr>
              <a:t>.</a:t>
            </a:r>
          </a:p>
          <a:p>
            <a:pPr marL="342900" indent="-342900" algn="just">
              <a:buFont typeface="Arial" panose="020B0604020202020204" pitchFamily="34" charset="0"/>
              <a:buChar char="•"/>
            </a:pPr>
            <a:r>
              <a:rPr lang="en-IN" sz="2200" dirty="0" smtClean="0">
                <a:latin typeface="Calibri" panose="020F0502020204030204" pitchFamily="34" charset="0"/>
              </a:rPr>
              <a:t>Ever increasing population – ideal for starting a new business.</a:t>
            </a:r>
            <a:endParaRPr lang="en-IN" sz="2200" dirty="0">
              <a:latin typeface="Calibri" panose="020F0502020204030204" pitchFamily="34" charset="0"/>
            </a:endParaRPr>
          </a:p>
          <a:p>
            <a:pPr marL="342900" indent="-342900" algn="just">
              <a:buFont typeface="Arial" panose="020B0604020202020204" pitchFamily="34" charset="0"/>
              <a:buChar char="•"/>
            </a:pPr>
            <a:endParaRPr lang="en-IN" sz="2200" dirty="0" smtClean="0">
              <a:latin typeface="Calibri" panose="020F0502020204030204" pitchFamily="34" charset="0"/>
            </a:endParaRPr>
          </a:p>
        </p:txBody>
      </p:sp>
      <p:pic>
        <p:nvPicPr>
          <p:cNvPr id="3" name="Picture 2"/>
          <p:cNvPicPr>
            <a:picLocks noChangeAspect="1"/>
          </p:cNvPicPr>
          <p:nvPr/>
        </p:nvPicPr>
        <p:blipFill rotWithShape="1">
          <a:blip r:embed="rId3"/>
          <a:srcRect l="17911" t="9731" r="19179" b="16999"/>
          <a:stretch/>
        </p:blipFill>
        <p:spPr>
          <a:xfrm>
            <a:off x="6823881" y="1540029"/>
            <a:ext cx="4899547" cy="3208244"/>
          </a:xfrm>
          <a:prstGeom prst="rect">
            <a:avLst/>
          </a:prstGeom>
        </p:spPr>
      </p:pic>
    </p:spTree>
    <p:extLst>
      <p:ext uri="{BB962C8B-B14F-4D97-AF65-F5344CB8AC3E}">
        <p14:creationId xmlns:p14="http://schemas.microsoft.com/office/powerpoint/2010/main" val="3386694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769441"/>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Problem Description</a:t>
            </a:r>
            <a:r>
              <a:rPr lang="en-IN" sz="4400" dirty="0" smtClean="0">
                <a:solidFill>
                  <a:srgbClr val="C00000"/>
                </a:solidFill>
                <a:latin typeface="Calibri" panose="020F0502020204030204" pitchFamily="34" charset="0"/>
              </a:rPr>
              <a:t>:</a:t>
            </a:r>
            <a:endParaRPr lang="en-IN" sz="4400" dirty="0">
              <a:solidFill>
                <a:srgbClr val="C00000"/>
              </a:solidFill>
              <a:latin typeface="Calibri" panose="020F0502020204030204" pitchFamily="34" charset="0"/>
            </a:endParaRPr>
          </a:p>
        </p:txBody>
      </p:sp>
      <p:sp>
        <p:nvSpPr>
          <p:cNvPr id="11" name="TextBox 10"/>
          <p:cNvSpPr txBox="1"/>
          <p:nvPr/>
        </p:nvSpPr>
        <p:spPr>
          <a:xfrm>
            <a:off x="614149" y="1337481"/>
            <a:ext cx="5488676" cy="4524315"/>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smtClean="0">
                <a:solidFill>
                  <a:srgbClr val="FF0000"/>
                </a:solidFill>
                <a:latin typeface="Calibri" panose="020F0502020204030204" pitchFamily="34" charset="0"/>
              </a:rPr>
              <a:t>Starting a new business venture </a:t>
            </a:r>
            <a:r>
              <a:rPr lang="en-IN" sz="2400" dirty="0" smtClean="0">
                <a:latin typeface="Calibri" panose="020F0502020204030204" pitchFamily="34" charset="0"/>
              </a:rPr>
              <a:t>in </a:t>
            </a:r>
            <a:r>
              <a:rPr lang="en-IN" sz="2400" dirty="0" smtClean="0">
                <a:solidFill>
                  <a:srgbClr val="FF0000"/>
                </a:solidFill>
                <a:latin typeface="Calibri" panose="020F0502020204030204" pitchFamily="34" charset="0"/>
              </a:rPr>
              <a:t>Manhattan or Toronto </a:t>
            </a:r>
            <a:r>
              <a:rPr lang="en-IN" sz="2400" dirty="0" smtClean="0">
                <a:latin typeface="Calibri" panose="020F0502020204030204" pitchFamily="34" charset="0"/>
              </a:rPr>
              <a:t>can be very risky.</a:t>
            </a:r>
          </a:p>
          <a:p>
            <a:pPr marL="342900" indent="-342900" algn="just">
              <a:buFont typeface="Arial" panose="020B0604020202020204" pitchFamily="34" charset="0"/>
              <a:buChar char="•"/>
            </a:pPr>
            <a:endParaRPr lang="en-IN" sz="2400" dirty="0" smtClean="0">
              <a:latin typeface="Calibri" panose="020F0502020204030204" pitchFamily="34" charset="0"/>
            </a:endParaRPr>
          </a:p>
          <a:p>
            <a:pPr marL="342900" indent="-342900" algn="just">
              <a:buFont typeface="Arial" panose="020B0604020202020204" pitchFamily="34" charset="0"/>
              <a:buChar char="•"/>
            </a:pPr>
            <a:r>
              <a:rPr lang="en-IN" sz="2400" dirty="0" smtClean="0">
                <a:latin typeface="Calibri" panose="020F0502020204030204" pitchFamily="34" charset="0"/>
              </a:rPr>
              <a:t>Ever increasing </a:t>
            </a:r>
            <a:r>
              <a:rPr lang="en-IN" sz="2400" dirty="0" smtClean="0">
                <a:solidFill>
                  <a:srgbClr val="FF0000"/>
                </a:solidFill>
                <a:latin typeface="Calibri" panose="020F0502020204030204" pitchFamily="34" charset="0"/>
              </a:rPr>
              <a:t>competition </a:t>
            </a:r>
            <a:r>
              <a:rPr lang="en-IN" sz="2400" dirty="0" smtClean="0">
                <a:latin typeface="Calibri" panose="020F0502020204030204" pitchFamily="34" charset="0"/>
              </a:rPr>
              <a:t>and </a:t>
            </a:r>
            <a:r>
              <a:rPr lang="en-IN" sz="2400" dirty="0" smtClean="0">
                <a:solidFill>
                  <a:srgbClr val="FF0000"/>
                </a:solidFill>
                <a:latin typeface="Calibri" panose="020F0502020204030204" pitchFamily="34" charset="0"/>
              </a:rPr>
              <a:t>high cost </a:t>
            </a:r>
            <a:r>
              <a:rPr lang="en-IN" sz="2400" dirty="0" smtClean="0">
                <a:latin typeface="Calibri" panose="020F0502020204030204" pitchFamily="34" charset="0"/>
              </a:rPr>
              <a:t>of establishment. </a:t>
            </a:r>
          </a:p>
          <a:p>
            <a:pPr marL="342900" indent="-342900" algn="just">
              <a:buFont typeface="Arial" panose="020B0604020202020204" pitchFamily="34" charset="0"/>
              <a:buChar char="•"/>
            </a:pPr>
            <a:endParaRPr lang="en-IN" sz="2400" dirty="0" smtClean="0">
              <a:latin typeface="Calibri" panose="020F0502020204030204" pitchFamily="34" charset="0"/>
            </a:endParaRPr>
          </a:p>
          <a:p>
            <a:pPr marL="342900" indent="-342900" algn="just">
              <a:buFont typeface="Arial" panose="020B0604020202020204" pitchFamily="34" charset="0"/>
              <a:buChar char="•"/>
            </a:pPr>
            <a:r>
              <a:rPr lang="en-IN" sz="2400" dirty="0" smtClean="0">
                <a:solidFill>
                  <a:srgbClr val="FF0000"/>
                </a:solidFill>
                <a:latin typeface="Calibri" panose="020F0502020204030204" pitchFamily="34" charset="0"/>
              </a:rPr>
              <a:t>Various </a:t>
            </a:r>
            <a:r>
              <a:rPr lang="en-IN" sz="2400" dirty="0">
                <a:solidFill>
                  <a:srgbClr val="FF0000"/>
                </a:solidFill>
                <a:latin typeface="Calibri" panose="020F0502020204030204" pitchFamily="34" charset="0"/>
              </a:rPr>
              <a:t>types of businesses </a:t>
            </a:r>
            <a:r>
              <a:rPr lang="en-IN" sz="2400" dirty="0">
                <a:latin typeface="Calibri" panose="020F0502020204030204" pitchFamily="34" charset="0"/>
              </a:rPr>
              <a:t>operational in both geographical areas like restaurants offering various cuisines, cafes, coffee shops, amusement parks, gyms, bars, bakeries etc.</a:t>
            </a:r>
          </a:p>
          <a:p>
            <a:pPr marL="342900" indent="-342900" algn="just">
              <a:buFont typeface="Arial" panose="020B0604020202020204" pitchFamily="34" charset="0"/>
              <a:buChar char="•"/>
            </a:pPr>
            <a:endParaRPr lang="en-IN" sz="2400" dirty="0" smtClean="0">
              <a:latin typeface="Calibri" panose="020F0502020204030204" pitchFamily="34" charset="0"/>
            </a:endParaRPr>
          </a:p>
        </p:txBody>
      </p:sp>
      <p:sp>
        <p:nvSpPr>
          <p:cNvPr id="8" name="TextBox 7"/>
          <p:cNvSpPr txBox="1"/>
          <p:nvPr/>
        </p:nvSpPr>
        <p:spPr>
          <a:xfrm>
            <a:off x="6257127" y="1245372"/>
            <a:ext cx="5488676" cy="4893647"/>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smtClean="0">
                <a:latin typeface="Calibri" panose="020F0502020204030204" pitchFamily="34" charset="0"/>
              </a:rPr>
              <a:t>The </a:t>
            </a:r>
            <a:r>
              <a:rPr lang="en-IN" sz="2400" dirty="0">
                <a:solidFill>
                  <a:srgbClr val="FF0000"/>
                </a:solidFill>
                <a:latin typeface="Calibri" panose="020F0502020204030204" pitchFamily="34" charset="0"/>
              </a:rPr>
              <a:t>demand structure </a:t>
            </a:r>
            <a:r>
              <a:rPr lang="en-IN" sz="2400" dirty="0">
                <a:latin typeface="Calibri" panose="020F0502020204030204" pitchFamily="34" charset="0"/>
              </a:rPr>
              <a:t>in Manhattan and Toronto </a:t>
            </a:r>
            <a:r>
              <a:rPr lang="en-IN" sz="2400" dirty="0" smtClean="0">
                <a:latin typeface="Calibri" panose="020F0502020204030204" pitchFamily="34" charset="0"/>
              </a:rPr>
              <a:t>is </a:t>
            </a:r>
            <a:r>
              <a:rPr lang="en-IN" sz="2400" dirty="0">
                <a:latin typeface="Calibri" panose="020F0502020204030204" pitchFamily="34" charset="0"/>
              </a:rPr>
              <a:t>very </a:t>
            </a:r>
            <a:r>
              <a:rPr lang="en-IN" sz="2400" dirty="0" smtClean="0">
                <a:latin typeface="Calibri" panose="020F0502020204030204" pitchFamily="34" charset="0"/>
              </a:rPr>
              <a:t>different.</a:t>
            </a:r>
          </a:p>
          <a:p>
            <a:pPr marL="342900" indent="-342900" algn="just">
              <a:buFont typeface="Arial" panose="020B0604020202020204" pitchFamily="34" charset="0"/>
              <a:buChar char="•"/>
            </a:pPr>
            <a:endParaRPr lang="en-IN" sz="2400" dirty="0">
              <a:latin typeface="Calibri" panose="020F0502020204030204" pitchFamily="34" charset="0"/>
            </a:endParaRPr>
          </a:p>
          <a:p>
            <a:pPr marL="342900" indent="-342900" algn="just">
              <a:buFont typeface="Arial" panose="020B0604020202020204" pitchFamily="34" charset="0"/>
              <a:buChar char="•"/>
            </a:pPr>
            <a:r>
              <a:rPr lang="en-IN" sz="2400" dirty="0" smtClean="0">
                <a:latin typeface="Calibri" panose="020F0502020204030204" pitchFamily="34" charset="0"/>
              </a:rPr>
              <a:t>Necessary </a:t>
            </a:r>
            <a:r>
              <a:rPr lang="en-IN" sz="2400" dirty="0">
                <a:latin typeface="Calibri" panose="020F0502020204030204" pitchFamily="34" charset="0"/>
              </a:rPr>
              <a:t>for an aspiring entrepreneur to study the customer base thoroughly and select an area of </a:t>
            </a:r>
            <a:r>
              <a:rPr lang="en-IN" sz="2400" dirty="0">
                <a:solidFill>
                  <a:srgbClr val="FF0000"/>
                </a:solidFill>
                <a:latin typeface="Calibri" panose="020F0502020204030204" pitchFamily="34" charset="0"/>
              </a:rPr>
              <a:t>business </a:t>
            </a:r>
            <a:r>
              <a:rPr lang="en-IN" sz="2400" dirty="0">
                <a:latin typeface="Calibri" panose="020F0502020204030204" pitchFamily="34" charset="0"/>
              </a:rPr>
              <a:t>that is </a:t>
            </a:r>
            <a:r>
              <a:rPr lang="en-IN" sz="2400" dirty="0">
                <a:solidFill>
                  <a:srgbClr val="FF0000"/>
                </a:solidFill>
                <a:latin typeface="Calibri" panose="020F0502020204030204" pitchFamily="34" charset="0"/>
              </a:rPr>
              <a:t>most favoured by the target </a:t>
            </a:r>
            <a:r>
              <a:rPr lang="en-IN" sz="2400" dirty="0" smtClean="0">
                <a:solidFill>
                  <a:srgbClr val="FF0000"/>
                </a:solidFill>
                <a:latin typeface="Calibri" panose="020F0502020204030204" pitchFamily="34" charset="0"/>
              </a:rPr>
              <a:t>audience</a:t>
            </a:r>
            <a:endParaRPr lang="en-IN" sz="2400" dirty="0">
              <a:solidFill>
                <a:srgbClr val="FF0000"/>
              </a:solidFill>
              <a:latin typeface="Calibri" panose="020F0502020204030204" pitchFamily="34" charset="0"/>
            </a:endParaRPr>
          </a:p>
          <a:p>
            <a:pPr marL="342900" indent="-342900" algn="just">
              <a:buFont typeface="Arial" panose="020B0604020202020204" pitchFamily="34" charset="0"/>
              <a:buChar char="•"/>
            </a:pPr>
            <a:endParaRPr lang="en-IN" sz="2400" dirty="0" smtClean="0">
              <a:latin typeface="Calibri" panose="020F0502020204030204" pitchFamily="34" charset="0"/>
            </a:endParaRPr>
          </a:p>
          <a:p>
            <a:pPr marL="342900" indent="-342900" algn="just">
              <a:buFont typeface="Arial" panose="020B0604020202020204" pitchFamily="34" charset="0"/>
              <a:buChar char="•"/>
            </a:pPr>
            <a:r>
              <a:rPr lang="en-IN" sz="2400" dirty="0" smtClean="0">
                <a:latin typeface="Calibri" panose="020F0502020204030204" pitchFamily="34" charset="0"/>
              </a:rPr>
              <a:t> </a:t>
            </a:r>
            <a:r>
              <a:rPr lang="en-IN" sz="2400" dirty="0">
                <a:latin typeface="Calibri" panose="020F0502020204030204" pitchFamily="34" charset="0"/>
              </a:rPr>
              <a:t>We need to analyse data of both geographical regions separately, visualize it and </a:t>
            </a:r>
            <a:r>
              <a:rPr lang="en-IN" sz="2400" b="1" dirty="0">
                <a:solidFill>
                  <a:srgbClr val="FF0000"/>
                </a:solidFill>
                <a:latin typeface="Calibri" panose="020F0502020204030204" pitchFamily="34" charset="0"/>
              </a:rPr>
              <a:t>find the most profitable business venture in each geographical area, in terms of customer </a:t>
            </a:r>
            <a:r>
              <a:rPr lang="en-IN" sz="2400" b="1" dirty="0" smtClean="0">
                <a:solidFill>
                  <a:srgbClr val="FF0000"/>
                </a:solidFill>
                <a:latin typeface="Calibri" panose="020F0502020204030204" pitchFamily="34" charset="0"/>
              </a:rPr>
              <a:t>foot-fall.</a:t>
            </a:r>
            <a:endParaRPr lang="en-IN" sz="2400" b="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48340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769441"/>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2. Data:</a:t>
            </a:r>
            <a:endParaRPr lang="en-IN" sz="4400" dirty="0">
              <a:solidFill>
                <a:srgbClr val="C00000"/>
              </a:solidFill>
              <a:latin typeface="Calibri" panose="020F0502020204030204" pitchFamily="34" charset="0"/>
            </a:endParaRPr>
          </a:p>
        </p:txBody>
      </p:sp>
      <p:sp>
        <p:nvSpPr>
          <p:cNvPr id="11" name="TextBox 10"/>
          <p:cNvSpPr txBox="1"/>
          <p:nvPr/>
        </p:nvSpPr>
        <p:spPr>
          <a:xfrm>
            <a:off x="614149" y="1337481"/>
            <a:ext cx="5488676" cy="1938992"/>
          </a:xfrm>
          <a:prstGeom prst="rect">
            <a:avLst/>
          </a:prstGeom>
          <a:noFill/>
        </p:spPr>
        <p:txBody>
          <a:bodyPr wrap="square" rtlCol="0">
            <a:spAutoFit/>
          </a:bodyPr>
          <a:lstStyle/>
          <a:p>
            <a:pPr algn="just"/>
            <a:r>
              <a:rPr lang="en-IN" sz="2400" b="1" dirty="0" smtClean="0">
                <a:solidFill>
                  <a:srgbClr val="FF0000"/>
                </a:solidFill>
                <a:latin typeface="Calibri" panose="020F0502020204030204" pitchFamily="34" charset="0"/>
              </a:rPr>
              <a:t>(A) Libraries </a:t>
            </a:r>
            <a:r>
              <a:rPr lang="en-IN" sz="2400" b="1" dirty="0">
                <a:solidFill>
                  <a:srgbClr val="FF0000"/>
                </a:solidFill>
                <a:latin typeface="Calibri" panose="020F0502020204030204" pitchFamily="34" charset="0"/>
              </a:rPr>
              <a:t>and </a:t>
            </a:r>
            <a:r>
              <a:rPr lang="en-IN" sz="2400" b="1" dirty="0" err="1">
                <a:solidFill>
                  <a:srgbClr val="FF0000"/>
                </a:solidFill>
                <a:latin typeface="Calibri" panose="020F0502020204030204" pitchFamily="34" charset="0"/>
              </a:rPr>
              <a:t>dependancies</a:t>
            </a:r>
            <a:r>
              <a:rPr lang="en-IN" sz="2400" b="1" dirty="0">
                <a:solidFill>
                  <a:srgbClr val="FF0000"/>
                </a:solidFill>
                <a:latin typeface="Calibri" panose="020F0502020204030204" pitchFamily="34" charset="0"/>
              </a:rPr>
              <a:t> used:</a:t>
            </a:r>
          </a:p>
          <a:p>
            <a:pPr algn="just"/>
            <a:r>
              <a:rPr lang="en-IN" sz="2400" dirty="0" err="1">
                <a:latin typeface="Calibri" panose="020F0502020204030204" pitchFamily="34" charset="0"/>
              </a:rPr>
              <a:t>Numpy</a:t>
            </a:r>
            <a:r>
              <a:rPr lang="en-IN" sz="2400" dirty="0">
                <a:latin typeface="Calibri" panose="020F0502020204030204" pitchFamily="34" charset="0"/>
              </a:rPr>
              <a:t>, Pandas, </a:t>
            </a:r>
            <a:r>
              <a:rPr lang="en-IN" sz="2400" dirty="0" err="1">
                <a:latin typeface="Calibri" panose="020F0502020204030204" pitchFamily="34" charset="0"/>
              </a:rPr>
              <a:t>json</a:t>
            </a:r>
            <a:r>
              <a:rPr lang="en-IN" sz="2400" dirty="0">
                <a:latin typeface="Calibri" panose="020F0502020204030204" pitchFamily="34" charset="0"/>
              </a:rPr>
              <a:t>, </a:t>
            </a:r>
            <a:r>
              <a:rPr lang="en-IN" sz="2400" dirty="0" err="1">
                <a:latin typeface="Calibri" panose="020F0502020204030204" pitchFamily="34" charset="0"/>
              </a:rPr>
              <a:t>geopy</a:t>
            </a:r>
            <a:r>
              <a:rPr lang="en-IN" sz="2400" dirty="0">
                <a:latin typeface="Calibri" panose="020F0502020204030204" pitchFamily="34" charset="0"/>
              </a:rPr>
              <a:t>, </a:t>
            </a:r>
            <a:r>
              <a:rPr lang="en-IN" sz="2400" dirty="0" err="1">
                <a:latin typeface="Calibri" panose="020F0502020204030204" pitchFamily="34" charset="0"/>
              </a:rPr>
              <a:t>matplotlib</a:t>
            </a:r>
            <a:r>
              <a:rPr lang="en-IN" sz="2400" dirty="0">
                <a:latin typeface="Calibri" panose="020F0502020204030204" pitchFamily="34" charset="0"/>
              </a:rPr>
              <a:t>, </a:t>
            </a:r>
            <a:r>
              <a:rPr lang="en-IN" sz="2400" dirty="0" err="1">
                <a:latin typeface="Calibri" panose="020F0502020204030204" pitchFamily="34" charset="0"/>
              </a:rPr>
              <a:t>kmeans</a:t>
            </a:r>
            <a:r>
              <a:rPr lang="en-IN" sz="2400" dirty="0">
                <a:latin typeface="Calibri" panose="020F0502020204030204" pitchFamily="34" charset="0"/>
              </a:rPr>
              <a:t> clustering, folium and </a:t>
            </a:r>
            <a:r>
              <a:rPr lang="en-IN" sz="2400" dirty="0" err="1">
                <a:latin typeface="Calibri" panose="020F0502020204030204" pitchFamily="34" charset="0"/>
              </a:rPr>
              <a:t>BeautifulSoup</a:t>
            </a:r>
            <a:endParaRPr lang="en-IN" sz="2400" dirty="0">
              <a:latin typeface="Calibri" panose="020F0502020204030204" pitchFamily="34" charset="0"/>
            </a:endParaRPr>
          </a:p>
          <a:p>
            <a:pPr marL="342900" indent="-342900" algn="just">
              <a:buFont typeface="Arial" panose="020B0604020202020204" pitchFamily="34" charset="0"/>
              <a:buChar char="•"/>
            </a:pPr>
            <a:endParaRPr lang="en-IN" sz="2400" dirty="0" smtClean="0">
              <a:latin typeface="Calibri" panose="020F0502020204030204" pitchFamily="34" charset="0"/>
            </a:endParaRPr>
          </a:p>
        </p:txBody>
      </p:sp>
      <p:sp>
        <p:nvSpPr>
          <p:cNvPr id="10" name="TextBox 9"/>
          <p:cNvSpPr txBox="1"/>
          <p:nvPr/>
        </p:nvSpPr>
        <p:spPr>
          <a:xfrm>
            <a:off x="614148" y="3402167"/>
            <a:ext cx="5488676" cy="2677656"/>
          </a:xfrm>
          <a:prstGeom prst="rect">
            <a:avLst/>
          </a:prstGeom>
          <a:noFill/>
        </p:spPr>
        <p:txBody>
          <a:bodyPr wrap="square" rtlCol="0">
            <a:spAutoFit/>
          </a:bodyPr>
          <a:lstStyle/>
          <a:p>
            <a:pPr algn="just"/>
            <a:r>
              <a:rPr lang="en-IN" sz="2400" b="1" dirty="0" smtClean="0">
                <a:solidFill>
                  <a:srgbClr val="FF0000"/>
                </a:solidFill>
                <a:latin typeface="Calibri" panose="020F0502020204030204" pitchFamily="34" charset="0"/>
              </a:rPr>
              <a:t>(B) Datasets for Geographical Regions Analysed:</a:t>
            </a:r>
            <a:endParaRPr lang="en-IN" sz="2400" b="1" dirty="0">
              <a:solidFill>
                <a:srgbClr val="FF0000"/>
              </a:solidFill>
              <a:latin typeface="Calibri" panose="020F0502020204030204" pitchFamily="34" charset="0"/>
            </a:endParaRPr>
          </a:p>
          <a:p>
            <a:pPr algn="just"/>
            <a:r>
              <a:rPr lang="en-IN" sz="2400" b="1" dirty="0" smtClean="0">
                <a:latin typeface="Calibri" panose="020F0502020204030204" pitchFamily="34" charset="0"/>
              </a:rPr>
              <a:t>New York</a:t>
            </a:r>
            <a:r>
              <a:rPr lang="en-IN" sz="2400" dirty="0" smtClean="0">
                <a:latin typeface="Calibri" panose="020F0502020204030204" pitchFamily="34" charset="0"/>
              </a:rPr>
              <a:t>: "</a:t>
            </a:r>
            <a:r>
              <a:rPr lang="en-IN" sz="2400" u="sng" dirty="0">
                <a:latin typeface="Calibri" panose="020F0502020204030204" pitchFamily="34" charset="0"/>
                <a:hlinkClick r:id="rId3"/>
              </a:rPr>
              <a:t>https://</a:t>
            </a:r>
            <a:r>
              <a:rPr lang="en-IN" sz="2400" u="sng" dirty="0" smtClean="0">
                <a:latin typeface="Calibri" panose="020F0502020204030204" pitchFamily="34" charset="0"/>
                <a:hlinkClick r:id="rId3"/>
              </a:rPr>
              <a:t>cf-courses-data.s3.us.cloud-object-storage.appdomain.cloud/IBMDeveloperSkillsNetwork-DS0701EN-SkillsNetwork/labs/</a:t>
            </a:r>
            <a:r>
              <a:rPr lang="en-IN" sz="2400" u="sng" dirty="0" err="1" smtClean="0">
                <a:latin typeface="Calibri" panose="020F0502020204030204" pitchFamily="34" charset="0"/>
                <a:hlinkClick r:id="rId3"/>
              </a:rPr>
              <a:t>newyork_data.json</a:t>
            </a:r>
            <a:r>
              <a:rPr lang="en-IN" sz="2400" u="sng" dirty="0" smtClean="0">
                <a:latin typeface="Calibri" panose="020F0502020204030204" pitchFamily="34" charset="0"/>
              </a:rPr>
              <a:t>”</a:t>
            </a:r>
            <a:endParaRPr lang="en-IN" sz="2400" dirty="0">
              <a:latin typeface="Calibri" panose="020F0502020204030204" pitchFamily="34" charset="0"/>
            </a:endParaRPr>
          </a:p>
        </p:txBody>
      </p:sp>
      <p:sp>
        <p:nvSpPr>
          <p:cNvPr id="12" name="TextBox 11"/>
          <p:cNvSpPr txBox="1"/>
          <p:nvPr/>
        </p:nvSpPr>
        <p:spPr>
          <a:xfrm>
            <a:off x="6257127" y="1341076"/>
            <a:ext cx="5488676" cy="2308324"/>
          </a:xfrm>
          <a:prstGeom prst="rect">
            <a:avLst/>
          </a:prstGeom>
          <a:noFill/>
        </p:spPr>
        <p:txBody>
          <a:bodyPr wrap="square" rtlCol="0">
            <a:spAutoFit/>
          </a:bodyPr>
          <a:lstStyle/>
          <a:p>
            <a:pPr algn="just"/>
            <a:r>
              <a:rPr lang="en-IN" sz="2400" b="1" dirty="0" smtClean="0">
                <a:solidFill>
                  <a:srgbClr val="FF0000"/>
                </a:solidFill>
                <a:latin typeface="Calibri" panose="020F0502020204030204" pitchFamily="34" charset="0"/>
              </a:rPr>
              <a:t>Manhattan</a:t>
            </a:r>
            <a:r>
              <a:rPr lang="en-IN" sz="2400" dirty="0" smtClean="0">
                <a:latin typeface="Calibri" panose="020F0502020204030204" pitchFamily="34" charset="0"/>
              </a:rPr>
              <a:t>: Data for New York is much bigger than the data for Toronto, hence, New York data is sliced and only the data pertaining to Manhattan is selected for further analysis, for ease of comparability with Toronto data.</a:t>
            </a:r>
            <a:endParaRPr lang="en-IN" sz="2400" dirty="0">
              <a:latin typeface="Calibri" panose="020F0502020204030204" pitchFamily="34" charset="0"/>
            </a:endParaRPr>
          </a:p>
        </p:txBody>
      </p:sp>
      <p:sp>
        <p:nvSpPr>
          <p:cNvPr id="13" name="TextBox 12"/>
          <p:cNvSpPr txBox="1"/>
          <p:nvPr/>
        </p:nvSpPr>
        <p:spPr>
          <a:xfrm>
            <a:off x="6257127" y="3948019"/>
            <a:ext cx="5488676" cy="1938992"/>
          </a:xfrm>
          <a:prstGeom prst="rect">
            <a:avLst/>
          </a:prstGeom>
          <a:noFill/>
        </p:spPr>
        <p:txBody>
          <a:bodyPr wrap="square" rtlCol="0">
            <a:spAutoFit/>
          </a:bodyPr>
          <a:lstStyle/>
          <a:p>
            <a:pPr algn="just"/>
            <a:r>
              <a:rPr lang="en-IN" sz="2400" b="1" dirty="0" smtClean="0">
                <a:solidFill>
                  <a:srgbClr val="FF0000"/>
                </a:solidFill>
                <a:latin typeface="Calibri" panose="020F0502020204030204" pitchFamily="34" charset="0"/>
              </a:rPr>
              <a:t>Toronto</a:t>
            </a:r>
            <a:r>
              <a:rPr lang="en-IN" sz="2400" dirty="0" smtClean="0">
                <a:latin typeface="Calibri" panose="020F0502020204030204" pitchFamily="34" charset="0"/>
              </a:rPr>
              <a:t>: Data not readily available. </a:t>
            </a:r>
          </a:p>
          <a:p>
            <a:pPr algn="just"/>
            <a:r>
              <a:rPr lang="en-IN" sz="2400" dirty="0" smtClean="0">
                <a:latin typeface="Calibri" panose="020F0502020204030204" pitchFamily="34" charset="0"/>
              </a:rPr>
              <a:t>Webpage: </a:t>
            </a:r>
            <a:r>
              <a:rPr lang="en-IN" sz="2400" u="sng" dirty="0" smtClean="0">
                <a:hlinkClick r:id="rId4"/>
              </a:rPr>
              <a:t>https</a:t>
            </a:r>
            <a:r>
              <a:rPr lang="en-IN" sz="2400" u="sng" dirty="0">
                <a:hlinkClick r:id="rId4"/>
              </a:rPr>
              <a:t>://en.wikipedia.org/wiki/List_of_postal_codes_of_Canada:_</a:t>
            </a:r>
            <a:r>
              <a:rPr lang="en-IN" sz="2400" u="sng" dirty="0" smtClean="0">
                <a:hlinkClick r:id="rId4"/>
              </a:rPr>
              <a:t>M</a:t>
            </a:r>
            <a:endParaRPr lang="en-IN" sz="2400" u="sng" dirty="0" smtClean="0"/>
          </a:p>
          <a:p>
            <a:pPr algn="just"/>
            <a:r>
              <a:rPr lang="en-IN" sz="2400" u="sng" dirty="0" smtClean="0">
                <a:latin typeface="Calibri" panose="020F0502020204030204" pitchFamily="34" charset="0"/>
              </a:rPr>
              <a:t>Data extracted using </a:t>
            </a:r>
            <a:r>
              <a:rPr lang="en-IN" sz="2400" u="sng" dirty="0" err="1" smtClean="0">
                <a:latin typeface="Calibri" panose="020F0502020204030204" pitchFamily="34" charset="0"/>
              </a:rPr>
              <a:t>BeautifulSoup</a:t>
            </a:r>
            <a:r>
              <a:rPr lang="en-IN" sz="2400" u="sng" dirty="0" smtClean="0">
                <a:latin typeface="Calibri" panose="020F0502020204030204" pitchFamily="34" charset="0"/>
              </a:rPr>
              <a:t>.</a:t>
            </a:r>
            <a:endParaRPr lang="en-IN" sz="2400" dirty="0">
              <a:latin typeface="Calibri" panose="020F0502020204030204" pitchFamily="34" charset="0"/>
            </a:endParaRPr>
          </a:p>
        </p:txBody>
      </p:sp>
    </p:spTree>
    <p:extLst>
      <p:ext uri="{BB962C8B-B14F-4D97-AF65-F5344CB8AC3E}">
        <p14:creationId xmlns:p14="http://schemas.microsoft.com/office/powerpoint/2010/main" val="312513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5" y="409433"/>
            <a:ext cx="7997588" cy="1384995"/>
          </a:xfrm>
          <a:prstGeom prst="rect">
            <a:avLst/>
          </a:prstGeom>
          <a:noFill/>
        </p:spPr>
        <p:txBody>
          <a:bodyPr wrap="square" rtlCol="0">
            <a:spAutoFit/>
          </a:bodyPr>
          <a:lstStyle/>
          <a:p>
            <a:r>
              <a:rPr lang="en-IN" sz="4400" u="sng" dirty="0" smtClean="0">
                <a:solidFill>
                  <a:srgbClr val="C00000"/>
                </a:solidFill>
                <a:latin typeface="Calibri" panose="020F0502020204030204" pitchFamily="34" charset="0"/>
              </a:rPr>
              <a:t>3. Methodology:</a:t>
            </a:r>
          </a:p>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a:t>
            </a:r>
            <a:endParaRPr lang="en-IN" sz="4000" dirty="0">
              <a:solidFill>
                <a:srgbClr val="C00000"/>
              </a:solidFill>
              <a:latin typeface="Calibri" panose="020F0502020204030204" pitchFamily="34" charset="0"/>
            </a:endParaRPr>
          </a:p>
        </p:txBody>
      </p:sp>
      <p:sp>
        <p:nvSpPr>
          <p:cNvPr id="3" name="TextBox 2"/>
          <p:cNvSpPr txBox="1"/>
          <p:nvPr/>
        </p:nvSpPr>
        <p:spPr>
          <a:xfrm>
            <a:off x="887104" y="1978925"/>
            <a:ext cx="5745708" cy="3570208"/>
          </a:xfrm>
          <a:prstGeom prst="rect">
            <a:avLst/>
          </a:prstGeom>
          <a:noFill/>
        </p:spPr>
        <p:txBody>
          <a:bodyPr wrap="square" rtlCol="0">
            <a:spAutoFit/>
          </a:bodyPr>
          <a:lstStyle/>
          <a:p>
            <a:pPr marL="514350" indent="-514350" algn="just">
              <a:buAutoNum type="alphaUcParenBoth"/>
            </a:pPr>
            <a:r>
              <a:rPr lang="en-IN" sz="2800" b="1" dirty="0" smtClean="0">
                <a:solidFill>
                  <a:srgbClr val="FF0000"/>
                </a:solidFill>
                <a:latin typeface="Calibri" panose="020F0502020204030204" pitchFamily="34" charset="0"/>
              </a:rPr>
              <a:t>New York:</a:t>
            </a:r>
          </a:p>
          <a:p>
            <a:pPr marL="285750" indent="-285750" algn="just">
              <a:buFont typeface="Arial" panose="020B0604020202020204" pitchFamily="34" charset="0"/>
              <a:buChar char="•"/>
            </a:pPr>
            <a:r>
              <a:rPr lang="en-IN" sz="2200" dirty="0" smtClean="0">
                <a:latin typeface="Calibri" panose="020F0502020204030204" pitchFamily="34" charset="0"/>
              </a:rPr>
              <a:t>Load data from </a:t>
            </a:r>
            <a:r>
              <a:rPr lang="en-IN" sz="2200" dirty="0" err="1">
                <a:latin typeface="Calibri" panose="020F0502020204030204" pitchFamily="34" charset="0"/>
              </a:rPr>
              <a:t>newyork_data.json</a:t>
            </a:r>
            <a:r>
              <a:rPr lang="en-IN" sz="2200" dirty="0">
                <a:latin typeface="Calibri" panose="020F0502020204030204" pitchFamily="34" charset="0"/>
              </a:rPr>
              <a:t> </a:t>
            </a:r>
            <a:r>
              <a:rPr lang="en-IN" sz="2200" dirty="0" smtClean="0">
                <a:latin typeface="Calibri" panose="020F0502020204030204" pitchFamily="34" charset="0"/>
              </a:rPr>
              <a:t>file.</a:t>
            </a:r>
          </a:p>
          <a:p>
            <a:pPr marL="285750" indent="-285750" algn="just">
              <a:buFont typeface="Arial" panose="020B0604020202020204" pitchFamily="34" charset="0"/>
              <a:buChar char="•"/>
            </a:pPr>
            <a:endParaRPr lang="en-IN" sz="2200" dirty="0" smtClean="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Transform it in a pandas </a:t>
            </a:r>
            <a:r>
              <a:rPr lang="en-IN" sz="2200" dirty="0" err="1" smtClean="0">
                <a:latin typeface="Calibri" panose="020F0502020204030204" pitchFamily="34" charset="0"/>
              </a:rPr>
              <a:t>dataframe</a:t>
            </a:r>
            <a:r>
              <a:rPr lang="en-IN" sz="2200" dirty="0" smtClean="0">
                <a:latin typeface="Calibri" panose="020F0502020204030204" pitchFamily="34" charset="0"/>
              </a:rPr>
              <a:t> and loop the data to fill the </a:t>
            </a:r>
            <a:r>
              <a:rPr lang="en-IN" sz="2200" dirty="0" err="1" smtClean="0">
                <a:latin typeface="Calibri" panose="020F0502020204030204" pitchFamily="34" charset="0"/>
              </a:rPr>
              <a:t>dataframe</a:t>
            </a:r>
            <a:r>
              <a:rPr lang="en-IN" sz="2200" dirty="0">
                <a:latin typeface="Calibri" panose="020F0502020204030204" pitchFamily="34" charset="0"/>
              </a:rPr>
              <a:t> </a:t>
            </a:r>
            <a:r>
              <a:rPr lang="en-IN" sz="2200" dirty="0" smtClean="0">
                <a:latin typeface="Calibri" panose="020F0502020204030204" pitchFamily="34" charset="0"/>
              </a:rPr>
              <a:t>containing geographical co-ordinates of </a:t>
            </a:r>
            <a:r>
              <a:rPr lang="en-IN" sz="2200" dirty="0" err="1" smtClean="0">
                <a:latin typeface="Calibri" panose="020F0502020204030204" pitchFamily="34" charset="0"/>
              </a:rPr>
              <a:t>neighborhoods</a:t>
            </a:r>
            <a:r>
              <a:rPr lang="en-IN" sz="2200" dirty="0" smtClean="0">
                <a:latin typeface="Calibri" panose="020F0502020204030204" pitchFamily="34" charset="0"/>
              </a:rPr>
              <a:t> in NYC. </a:t>
            </a:r>
          </a:p>
          <a:p>
            <a:pPr marL="285750" indent="-285750" algn="just">
              <a:buFont typeface="Arial" panose="020B0604020202020204" pitchFamily="34" charset="0"/>
              <a:buChar char="•"/>
            </a:pPr>
            <a:endParaRPr lang="en-IN" sz="2200" dirty="0" smtClean="0">
              <a:latin typeface="Calibri" panose="020F0502020204030204" pitchFamily="34" charset="0"/>
            </a:endParaRPr>
          </a:p>
          <a:p>
            <a:pPr marL="285750" indent="-285750" algn="just">
              <a:buFont typeface="Arial" panose="020B0604020202020204" pitchFamily="34" charset="0"/>
              <a:buChar char="•"/>
            </a:pPr>
            <a:r>
              <a:rPr lang="en-IN" sz="2200" dirty="0" smtClean="0">
                <a:latin typeface="Calibri" panose="020F0502020204030204" pitchFamily="34" charset="0"/>
              </a:rPr>
              <a:t>Data used to get details of venues in NYC from Foursquare API.</a:t>
            </a:r>
          </a:p>
        </p:txBody>
      </p:sp>
      <p:pic>
        <p:nvPicPr>
          <p:cNvPr id="14" name="Picture 13"/>
          <p:cNvPicPr/>
          <p:nvPr/>
        </p:nvPicPr>
        <p:blipFill rotWithShape="1">
          <a:blip r:embed="rId3"/>
          <a:srcRect l="16424" t="55507" r="57842" b="21396"/>
          <a:stretch/>
        </p:blipFill>
        <p:spPr bwMode="auto">
          <a:xfrm>
            <a:off x="7016415" y="2585140"/>
            <a:ext cx="4283932" cy="2375665"/>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7804942" y="2131140"/>
            <a:ext cx="2747034" cy="400110"/>
          </a:xfrm>
          <a:prstGeom prst="rect">
            <a:avLst/>
          </a:prstGeom>
          <a:noFill/>
        </p:spPr>
        <p:txBody>
          <a:bodyPr wrap="none" rtlCol="0">
            <a:spAutoFit/>
          </a:bodyPr>
          <a:lstStyle/>
          <a:p>
            <a:r>
              <a:rPr lang="en-IN" sz="2000" b="1" dirty="0" err="1" smtClean="0">
                <a:latin typeface="Calibri" panose="020F0502020204030204" pitchFamily="34" charset="0"/>
              </a:rPr>
              <a:t>Dataframe</a:t>
            </a:r>
            <a:r>
              <a:rPr lang="en-IN" sz="2000" b="1" dirty="0" smtClean="0">
                <a:latin typeface="Calibri" panose="020F0502020204030204" pitchFamily="34" charset="0"/>
              </a:rPr>
              <a:t> for New York</a:t>
            </a:r>
            <a:endParaRPr lang="en-IN" sz="2000" b="1" dirty="0">
              <a:latin typeface="Calibri" panose="020F0502020204030204" pitchFamily="34" charset="0"/>
            </a:endParaRPr>
          </a:p>
        </p:txBody>
      </p:sp>
    </p:spTree>
    <p:extLst>
      <p:ext uri="{BB962C8B-B14F-4D97-AF65-F5344CB8AC3E}">
        <p14:creationId xmlns:p14="http://schemas.microsoft.com/office/powerpoint/2010/main" val="554301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6102824" y="6205517"/>
            <a:ext cx="3086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3</a:t>
            </a:r>
            <a:endParaRPr lang="en-IN" sz="1800" dirty="0">
              <a:solidFill>
                <a:schemeClr val="tx1"/>
              </a:solidFill>
              <a:latin typeface="Calibri" panose="020F0502020204030204" pitchFamily="34" charset="0"/>
              <a:cs typeface="Arial" panose="020B0604020202020204" pitchFamily="34" charset="0"/>
            </a:endParaRPr>
          </a:p>
        </p:txBody>
      </p:sp>
      <p:sp>
        <p:nvSpPr>
          <p:cNvPr id="9" name="Footer Placeholder 2"/>
          <p:cNvSpPr txBox="1">
            <a:spLocks/>
          </p:cNvSpPr>
          <p:nvPr/>
        </p:nvSpPr>
        <p:spPr>
          <a:xfrm>
            <a:off x="8415922" y="6205517"/>
            <a:ext cx="343033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smtClean="0">
                <a:solidFill>
                  <a:schemeClr val="tx1"/>
                </a:solidFill>
                <a:latin typeface="Calibri" panose="020F0502020204030204" pitchFamily="34" charset="0"/>
                <a:cs typeface="Arial" panose="020B0604020202020204" pitchFamily="34" charset="0"/>
              </a:rPr>
              <a:t>By </a:t>
            </a:r>
            <a:r>
              <a:rPr lang="en-IN" sz="1800" dirty="0" err="1" smtClean="0">
                <a:solidFill>
                  <a:schemeClr val="tx1"/>
                </a:solidFill>
                <a:latin typeface="Calibri" panose="020F0502020204030204" pitchFamily="34" charset="0"/>
                <a:cs typeface="Arial" panose="020B0604020202020204" pitchFamily="34" charset="0"/>
              </a:rPr>
              <a:t>Asavari</a:t>
            </a:r>
            <a:r>
              <a:rPr lang="en-IN" sz="1800" dirty="0" smtClean="0">
                <a:solidFill>
                  <a:schemeClr val="tx1"/>
                </a:solidFill>
                <a:latin typeface="Calibri" panose="020F0502020204030204" pitchFamily="34" charset="0"/>
                <a:cs typeface="Arial" panose="020B0604020202020204" pitchFamily="34" charset="0"/>
              </a:rPr>
              <a:t> </a:t>
            </a:r>
            <a:r>
              <a:rPr lang="en-IN" sz="1800" dirty="0" err="1" smtClean="0">
                <a:solidFill>
                  <a:schemeClr val="tx1"/>
                </a:solidFill>
                <a:latin typeface="Calibri" panose="020F0502020204030204" pitchFamily="34" charset="0"/>
                <a:cs typeface="Arial" panose="020B0604020202020204" pitchFamily="34" charset="0"/>
              </a:rPr>
              <a:t>Paluskar</a:t>
            </a:r>
            <a:endParaRPr lang="en-IN" sz="1800" dirty="0">
              <a:solidFill>
                <a:schemeClr val="tx1"/>
              </a:solidFill>
              <a:latin typeface="Calibri" panose="020F0502020204030204" pitchFamily="34" charset="0"/>
              <a:cs typeface="Arial" panose="020B0604020202020204" pitchFamily="34" charset="0"/>
            </a:endParaRPr>
          </a:p>
        </p:txBody>
      </p:sp>
      <p:sp>
        <p:nvSpPr>
          <p:cNvPr id="2" name="TextBox 1"/>
          <p:cNvSpPr txBox="1"/>
          <p:nvPr/>
        </p:nvSpPr>
        <p:spPr>
          <a:xfrm>
            <a:off x="764274" y="409433"/>
            <a:ext cx="8625385" cy="707886"/>
          </a:xfrm>
          <a:prstGeom prst="rect">
            <a:avLst/>
          </a:prstGeom>
          <a:noFill/>
        </p:spPr>
        <p:txBody>
          <a:bodyPr wrap="square" rtlCol="0">
            <a:spAutoFit/>
          </a:bodyPr>
          <a:lstStyle/>
          <a:p>
            <a:r>
              <a:rPr lang="en-IN" sz="4000" dirty="0" smtClean="0">
                <a:solidFill>
                  <a:srgbClr val="C00000"/>
                </a:solidFill>
                <a:latin typeface="Calibri" panose="020F0502020204030204" pitchFamily="34" charset="0"/>
              </a:rPr>
              <a:t>Exploratory </a:t>
            </a:r>
            <a:r>
              <a:rPr lang="en-IN" sz="4000" dirty="0">
                <a:solidFill>
                  <a:srgbClr val="C00000"/>
                </a:solidFill>
                <a:latin typeface="Calibri" panose="020F0502020204030204" pitchFamily="34" charset="0"/>
              </a:rPr>
              <a:t>D</a:t>
            </a:r>
            <a:r>
              <a:rPr lang="en-IN" sz="4000" dirty="0" smtClean="0">
                <a:solidFill>
                  <a:srgbClr val="C00000"/>
                </a:solidFill>
                <a:latin typeface="Calibri" panose="020F0502020204030204" pitchFamily="34" charset="0"/>
              </a:rPr>
              <a:t>ata Analysis (continued):</a:t>
            </a:r>
            <a:endParaRPr lang="en-IN" sz="4000" dirty="0">
              <a:solidFill>
                <a:srgbClr val="C00000"/>
              </a:solidFill>
              <a:latin typeface="Calibri" panose="020F0502020204030204" pitchFamily="34" charset="0"/>
            </a:endParaRPr>
          </a:p>
        </p:txBody>
      </p:sp>
      <p:sp>
        <p:nvSpPr>
          <p:cNvPr id="3" name="TextBox 2"/>
          <p:cNvSpPr txBox="1"/>
          <p:nvPr/>
        </p:nvSpPr>
        <p:spPr>
          <a:xfrm>
            <a:off x="873457" y="1364775"/>
            <a:ext cx="5022376" cy="4924425"/>
          </a:xfrm>
          <a:prstGeom prst="rect">
            <a:avLst/>
          </a:prstGeom>
          <a:noFill/>
        </p:spPr>
        <p:txBody>
          <a:bodyPr wrap="square" rtlCol="0">
            <a:spAutoFit/>
          </a:bodyPr>
          <a:lstStyle/>
          <a:p>
            <a:pPr marL="514350" indent="-514350" algn="just">
              <a:buAutoNum type="alphaUcParenBoth"/>
            </a:pPr>
            <a:r>
              <a:rPr lang="en-IN" sz="2800" b="1" dirty="0" smtClean="0">
                <a:solidFill>
                  <a:srgbClr val="FF0000"/>
                </a:solidFill>
                <a:latin typeface="Calibri" panose="020F0502020204030204" pitchFamily="34" charset="0"/>
              </a:rPr>
              <a:t>New York (continued):</a:t>
            </a:r>
          </a:p>
          <a:p>
            <a:pPr marL="285750" indent="-285750" algn="just">
              <a:buFont typeface="Arial" panose="020B0604020202020204" pitchFamily="34" charset="0"/>
              <a:buChar char="•"/>
            </a:pPr>
            <a:r>
              <a:rPr lang="en-IN" sz="2200" dirty="0" err="1" smtClean="0">
                <a:latin typeface="Calibri" panose="020F0502020204030204" pitchFamily="34" charset="0"/>
              </a:rPr>
              <a:t>Geopy</a:t>
            </a:r>
            <a:r>
              <a:rPr lang="en-IN" sz="2200" dirty="0" smtClean="0">
                <a:latin typeface="Calibri" panose="020F0502020204030204" pitchFamily="34" charset="0"/>
              </a:rPr>
              <a:t> </a:t>
            </a:r>
            <a:r>
              <a:rPr lang="en-IN" sz="2200" dirty="0">
                <a:latin typeface="Calibri" panose="020F0502020204030204" pitchFamily="34" charset="0"/>
              </a:rPr>
              <a:t>and Folium used to get the geographic co-ordinates and create a map of New York with all the </a:t>
            </a:r>
            <a:r>
              <a:rPr lang="en-IN" sz="2200" dirty="0" err="1">
                <a:latin typeface="Calibri" panose="020F0502020204030204" pitchFamily="34" charset="0"/>
              </a:rPr>
              <a:t>neighborhoods</a:t>
            </a:r>
            <a:r>
              <a:rPr lang="en-IN" sz="2200" dirty="0">
                <a:latin typeface="Calibri" panose="020F0502020204030204" pitchFamily="34" charset="0"/>
              </a:rPr>
              <a:t> superimposed on </a:t>
            </a:r>
            <a:r>
              <a:rPr lang="en-IN" sz="2200" dirty="0" smtClean="0">
                <a:latin typeface="Calibri" panose="020F0502020204030204" pitchFamily="34" charset="0"/>
              </a:rPr>
              <a:t>top.</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a:latin typeface="Calibri" panose="020F0502020204030204" pitchFamily="34" charset="0"/>
              </a:rPr>
              <a:t>Foursquare API is used to get details of venues in New York.</a:t>
            </a:r>
          </a:p>
          <a:p>
            <a:pPr marL="285750" indent="-285750" algn="just">
              <a:buFont typeface="Arial" panose="020B0604020202020204" pitchFamily="34" charset="0"/>
              <a:buChar char="•"/>
            </a:pPr>
            <a:endParaRPr lang="en-IN" sz="2200" dirty="0">
              <a:latin typeface="Calibri" panose="020F0502020204030204" pitchFamily="34" charset="0"/>
            </a:endParaRPr>
          </a:p>
          <a:p>
            <a:pPr marL="285750" indent="-285750" algn="just">
              <a:buFont typeface="Arial" panose="020B0604020202020204" pitchFamily="34" charset="0"/>
              <a:buChar char="•"/>
            </a:pPr>
            <a:r>
              <a:rPr lang="en-IN" sz="2200" dirty="0">
                <a:latin typeface="Calibri" panose="020F0502020204030204" pitchFamily="34" charset="0"/>
              </a:rPr>
              <a:t>New York dataset much larger than Toronto dataset, so the dataset is sliced to select data for only Manhattan, which is comparable to Toronto in terms of size.</a:t>
            </a:r>
          </a:p>
        </p:txBody>
      </p:sp>
      <p:pic>
        <p:nvPicPr>
          <p:cNvPr id="6" name="Picture 5"/>
          <p:cNvPicPr/>
          <p:nvPr/>
        </p:nvPicPr>
        <p:blipFill rotWithShape="1">
          <a:blip r:embed="rId3"/>
          <a:srcRect l="23187" t="24360" r="23771" b="18746"/>
          <a:stretch/>
        </p:blipFill>
        <p:spPr bwMode="auto">
          <a:xfrm>
            <a:off x="6102824" y="2143314"/>
            <a:ext cx="5620603" cy="3560382"/>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7077176" y="1619140"/>
            <a:ext cx="3420103" cy="400110"/>
          </a:xfrm>
          <a:prstGeom prst="rect">
            <a:avLst/>
          </a:prstGeom>
          <a:noFill/>
        </p:spPr>
        <p:txBody>
          <a:bodyPr wrap="none" rtlCol="0">
            <a:spAutoFit/>
          </a:bodyPr>
          <a:lstStyle/>
          <a:p>
            <a:r>
              <a:rPr lang="en-IN" sz="2000" b="1" dirty="0" smtClean="0">
                <a:latin typeface="Calibri" panose="020F0502020204030204" pitchFamily="34" charset="0"/>
              </a:rPr>
              <a:t>Map of New York using Folium</a:t>
            </a:r>
            <a:endParaRPr lang="en-IN" sz="2000" b="1" dirty="0">
              <a:latin typeface="Calibri" panose="020F0502020204030204" pitchFamily="34" charset="0"/>
            </a:endParaRPr>
          </a:p>
        </p:txBody>
      </p:sp>
    </p:spTree>
    <p:extLst>
      <p:ext uri="{BB962C8B-B14F-4D97-AF65-F5344CB8AC3E}">
        <p14:creationId xmlns:p14="http://schemas.microsoft.com/office/powerpoint/2010/main" val="859679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438</TotalTime>
  <Words>1942</Words>
  <Application>Microsoft Office PowerPoint</Application>
  <PresentationFormat>Widescreen</PresentationFormat>
  <Paragraphs>310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Calisto MT</vt:lpstr>
      <vt:lpstr>Corbel</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133</cp:revision>
  <dcterms:created xsi:type="dcterms:W3CDTF">2021-02-22T12:00:27Z</dcterms:created>
  <dcterms:modified xsi:type="dcterms:W3CDTF">2021-03-06T12:03:15Z</dcterms:modified>
</cp:coreProperties>
</file>